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1" Type="http://schemas.openxmlformats.org/officeDocument/2006/relationships/slide" Target="slides/slide60.xml" /><Relationship Id="rId62" Type="http://schemas.openxmlformats.org/officeDocument/2006/relationships/slide" Target="slides/slide61.xml" /><Relationship Id="rId63" Type="http://schemas.openxmlformats.org/officeDocument/2006/relationships/notesMaster" Target="notesMasters/notesMaster1.xml" /><Relationship Id="rId65" Type="http://schemas.openxmlformats.org/officeDocument/2006/relationships/viewProps" Target="viewProps.xml" /><Relationship Id="rId6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7" Type="http://schemas.openxmlformats.org/officeDocument/2006/relationships/tableStyles" Target="tableStyles.xml" /><Relationship Id="rId66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51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52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53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5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Variety of theoretical explanations Schema theory in paticular has been extremely influential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Use mouse to flick the ball towards the target</a:t>
            </a:r>
          </a:p>
          <a:p>
            <a:pPr lvl="0" indent="0" marL="0">
              <a:buNone/>
            </a:pPr>
          </a:p>
          <a:p>
            <a:pPr lvl="0"/>
            <a:r>
              <a:rPr/>
              <a:t>Must release from orange square</a:t>
            </a:r>
          </a:p>
          <a:p>
            <a:pPr lvl="0" indent="0" marL="0">
              <a:buNone/>
            </a:pPr>
          </a:p>
          <a:p>
            <a:pPr lvl="0"/>
            <a:r>
              <a:rPr/>
              <a:t>Subjects have flexibility in terms of trajectory and release point inside the square</a:t>
            </a:r>
          </a:p>
          <a:p>
            <a:pPr lvl="0" indent="0" marL="0">
              <a:buNone/>
            </a:pPr>
          </a:p>
          <a:p>
            <a:pPr lvl="0"/>
            <a:r>
              <a:rPr/>
              <a:t>Nicety of computerized task - we record the precise details easily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Varied training significantly better at the position that was novel for all subjects. Also better even at the position that the constant group trained at.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4 different positions, the varied group trained from the easiest and the hardest position, they also interpolated the constant group.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task mostly the same - minor adjustments to barrier 6 different constant groups varied group doesn’t train on either the easiest or the hardest position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larger design to give us more data to work with for modelling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This time we can compare varied and constant training - by just comparing the varied group to the 2 constant groups that trained at the same locations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Here we have all 6 of the constant groups collapsed together</a:t>
            </a:r>
          </a:p>
          <a:p>
            <a:pPr lvl="0" indent="0" marL="0">
              <a:buNone/>
            </a:pPr>
          </a:p>
          <a:p>
            <a:pPr lvl="0"/>
            <a:r>
              <a:rPr/>
              <a:t>also did more fine grained grained comparisons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21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Empirical data and Model predictions for mean velocity across target bands. Fitting methods (Test Only, Test &amp; Train, Train Only) - are separated across rows, and Training Condition (Constant vs. Varied) are separated by columns. Each facet contains the predictions of ALM and EXAM, alongside the observed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51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 21: A-C) Conditional effects of Model (ALM vs EXAM) and Condition (Constant vs. Varied). Lower values on the y axis indicate better model fit. D) Specific contrasts of model performance comparing 1) EXAM fits between constant and varied training; 2) ALM vs. EXAM for the varied group; 3) ALM fits between constant and varied. Negative error differences indicate that the term on the left side (e.g., EXAM Constant) tended to have smaller model residuals.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52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Conditional effects of Model (ALM vs EXAM) and Condition (Constant vs. Varied) on Model Error for Experiment 2 and 3 data. Experiment 3 also includes a control for the order of training vs. testing bands (original order vs. reverse order).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53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Difference in model errors for each participant, with models fit to both train and test data. Positive values favor EXAM, while negative values favor ALM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54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3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5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7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.png" /><Relationship Id="rId2" Type="http://schemas.openxmlformats.org/officeDocument/2006/relationships/image" Target="../media/image9.png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3.png" /><Relationship Id="rId2" Type="http://schemas.openxmlformats.org/officeDocument/2006/relationships/image" Target="../media/image12.png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5.png" /><Relationship Id="rId2" Type="http://schemas.openxmlformats.org/officeDocument/2006/relationships/image" Target="../media/image14.png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7.png" /><Relationship Id="rId2" Type="http://schemas.openxmlformats.org/officeDocument/2006/relationships/image" Target="../media/image16.png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9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2" Type="http://schemas.openxmlformats.org/officeDocument/2006/relationships/image" Target="../media/image1.png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20.png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21.png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22.png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23.png" /></Relationships>
</file>

<file path=ppt/slides/_rels/slide5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i.org/10.1016/j.humov.2019.02.015" TargetMode="External" /><Relationship Id="rId3" Type="http://schemas.openxmlformats.org/officeDocument/2006/relationships/hyperlink" Target="https://doi.org/10.1080/02701367.1982.10605236" TargetMode="External" /><Relationship Id="rId4" Type="http://schemas.openxmlformats.org/officeDocument/2006/relationships/hyperlink" Target="https://doi.org/10.1037/0278-7393.23.4.968" TargetMode="External" /><Relationship Id="rId5" Type="http://schemas.openxmlformats.org/officeDocument/2006/relationships/hyperlink" Target="https://doi.org/10.1016/j.cogpsych.2022.101491" TargetMode="External" /><Relationship Id="rId6" Type="http://schemas.openxmlformats.org/officeDocument/2006/relationships/hyperlink" Target="https://doi.org/10.3200/JMBR.36.2.212-224" TargetMode="External" /><Relationship Id="rId7" Type="http://schemas.openxmlformats.org/officeDocument/2006/relationships/hyperlink" Target="https://doi.org/10.1111/cogs.12738" TargetMode="External" /><Relationship Id="rId8" Type="http://schemas.openxmlformats.org/officeDocument/2006/relationships/hyperlink" Target="https://doi.org/10.1177/003151257804600201" TargetMode="External" /><Relationship Id="rId9" Type="http://schemas.openxmlformats.org/officeDocument/2006/relationships/hyperlink" Target="https://doi.org/10.1037/0033-295X.99.1.22" TargetMode="External" /><Relationship Id="rId10" Type="http://schemas.openxmlformats.org/officeDocument/2006/relationships/hyperlink" Target="https://doi.org/10.1080/00222895.1977.10735109" TargetMode="External" /><Relationship Id="rId11" Type="http://schemas.openxmlformats.org/officeDocument/2006/relationships/hyperlink" Target="https://doi.org/10.1037/h0076770" TargetMode="External" /><Relationship Id="rId12" Type="http://schemas.openxmlformats.org/officeDocument/2006/relationships/hyperlink" Target="https://doi.org/10.1016/j.jmp.2012.02.005" TargetMode="External" /></Relationships>
</file>

<file path=ppt/slides/_rels/slide5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6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61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Role of Variability in Learning Generalization: A Computational Modeling Approach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Thomas Gorman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Issues with previous research</a:t>
            </a:r>
          </a:p>
          <a:p>
            <a:pPr lvl="0"/>
            <a:r>
              <a:rPr/>
              <a:t>Assumptions about what is encoded</a:t>
            </a:r>
          </a:p>
          <a:p>
            <a:pPr lvl="0"/>
            <a:r>
              <a:rPr/>
              <a:t>Assumptions about the formation of abstractions</a:t>
            </a:r>
          </a:p>
          <a:p>
            <a:pPr lvl="0"/>
            <a:r>
              <a:rPr/>
              <a:t>Aggregation issues and similarity confounds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If generalization decays exponentially with distance, constant groups 1 and 2 may have far less generalization potential to the testing condition.</a:t>
            </a:r>
          </a:p>
          <a:p>
            <a:pPr lvl="0"/>
            <a:r>
              <a:rPr/>
              <a:t>performance of individual constant groups often not reported in analyses.</a:t>
            </a:r>
          </a:p>
          <a:p>
            <a:pPr lvl="0" indent="0" marL="0">
              <a:buNone/>
            </a:pPr>
            <a:r>
              <a:rPr/>
              <a:t>e.g. (Chua et al., 2019; Del Rey et al., 1982; McCracken &amp; Stelmach, 1977)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Designs that avoid similarity issue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Kerr &amp; Booth 1978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kerr_boot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22400"/>
            <a:ext cx="4038600" cy="2933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Bean bag tossing task</a:t>
            </a:r>
          </a:p>
          <a:p>
            <a:pPr lvl="0"/>
            <a:r>
              <a:rPr/>
              <a:t>Constant and varied conditions train from distinct positions</a:t>
            </a:r>
          </a:p>
          <a:p>
            <a:pPr lvl="0"/>
            <a:r>
              <a:rPr/>
              <a:t>Both groups are tested from the position where the constant group trained</a:t>
            </a:r>
          </a:p>
          <a:p>
            <a:pPr lvl="0"/>
            <a:r>
              <a:rPr/>
              <a:t>Impressive demonstration of varied training outperforming constant training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Kerr &amp; Booth (1978)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Experiment 1</a:t>
            </a:r>
          </a:p>
          <a:p>
            <a:pPr lvl="0"/>
            <a:r>
              <a:rPr/>
              <a:t>Conceptual replication of Kerr &amp; Booth design</a:t>
            </a:r>
          </a:p>
          <a:p>
            <a:pPr lvl="0"/>
            <a:r>
              <a:rPr/>
              <a:t>Also test positions novel to both groups</a:t>
            </a:r>
          </a:p>
          <a:p>
            <a:pPr lvl="0"/>
            <a:r>
              <a:rPr/>
              <a:t>Validate computerized visuomotor learning task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Experiment 1 Design</a:t>
            </a:r>
          </a:p>
        </p:txBody>
      </p:sp>
      <p:pic>
        <p:nvPicPr>
          <p:cNvPr descr="assets/igas_e1_mani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85800"/>
            <a:ext cx="5105400" cy="340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Constant trains from one position (760)</a:t>
            </a:r>
          </a:p>
          <a:p>
            <a:pPr lvl="1"/>
            <a:r>
              <a:rPr/>
              <a:t>200 trials</a:t>
            </a:r>
          </a:p>
          <a:p>
            <a:pPr lvl="0"/>
            <a:r>
              <a:rPr/>
              <a:t>Varied trains from two positions (610 and 910)</a:t>
            </a:r>
          </a:p>
          <a:p>
            <a:pPr lvl="1"/>
            <a:r>
              <a:rPr/>
              <a:t>100 trials per position</a:t>
            </a:r>
          </a:p>
          <a:p>
            <a:pPr lvl="0"/>
            <a:r>
              <a:rPr/>
              <a:t>Both groups are tested from all three training positions, and a new position novel to both groups (835)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Hit The Target Task</a:t>
            </a:r>
          </a:p>
          <a:p>
            <a:pPr lvl="0" indent="0" marL="0">
              <a:buNone/>
            </a:pPr>
          </a:p>
          <a:p>
            <a:pPr lvl="0"/>
            <a:r>
              <a:rPr b="1"/>
              <a:t>Training Stage</a:t>
            </a:r>
            <a:r>
              <a:rPr/>
              <a:t> - 200 training trials with feedback. Constant groups trains from single position. Varied group practices from two positions.</a:t>
            </a:r>
          </a:p>
          <a:p>
            <a:pPr lvl="0"/>
            <a:r>
              <a:rPr b="1"/>
              <a:t>Transfer Stage</a:t>
            </a:r>
            <a:r>
              <a:rPr/>
              <a:t> - All subjects tested from both positions they were trained, and the positions trained by other group</a:t>
            </a:r>
          </a:p>
          <a:p>
            <a:pPr lvl="0"/>
            <a:r>
              <a:rPr b="1"/>
              <a:t>Data recorded</a:t>
            </a:r>
            <a:r>
              <a:rPr/>
              <a:t> - For every throw, recorded the X velocity and Y velocity of ball at release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1 - Experiment 1 Results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Training</a:t>
            </a:r>
          </a:p>
          <a:p>
            <a:pPr lvl="0" indent="0" marL="0">
              <a:buNone/>
            </a:pP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Testing</a:t>
            </a:r>
          </a:p>
          <a:p>
            <a:pPr lvl="0" indent="0" marL="0">
              <a:buNone/>
            </a:pP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Experiment 2 Design</a:t>
            </a:r>
          </a:p>
        </p:txBody>
      </p:sp>
      <p:pic>
        <p:nvPicPr>
          <p:cNvPr descr="assets/igas_e2_mani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68700" y="685800"/>
            <a:ext cx="5105400" cy="340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Learning Generalization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Learning is often specific</a:t>
            </a:r>
          </a:p>
          <a:p>
            <a:pPr lvl="0"/>
            <a:r>
              <a:rPr/>
              <a:t>Longstanding scientific interest in how to improve generalization or transfer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1 - Experiment 2 Results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Training</a:t>
            </a:r>
          </a:p>
          <a:p>
            <a:pPr lvl="0" indent="0" marL="0">
              <a:buNone/>
            </a:pP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Testing</a:t>
            </a:r>
          </a:p>
          <a:p>
            <a:pPr lvl="0" indent="0" marL="0">
              <a:buNone/>
            </a:pP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1 Computational Model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Instance encoding, and similarity-based generalization assumptions</a:t>
            </a:r>
          </a:p>
          <a:p>
            <a:pPr lvl="0"/>
            <a:r>
              <a:rPr/>
              <a:t>Instances refers to individual throws (x and y velocity)</a:t>
            </a:r>
          </a:p>
          <a:p>
            <a:pPr lvl="0"/>
            <a:r>
              <a:rPr/>
              <a:t>Similarity refers to the distance between training throws and the solution space of each of the eventual testing positions.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1 Computational Model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sol_space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270000"/>
            <a:ext cx="4038600" cy="3225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2" sz="half"/>
              </p:nvPr>
            </p:nvSpPr>
            <p:spPr/>
            <p:txBody>
              <a:bodyPr/>
              <a:lstStyle/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Computing Similarity</a:t>
                </a:r>
              </a:p>
              <a:p>
                <a:pPr lvl="0"/>
                <a:r>
                  <a:rPr/>
                  <a:t>Euclidean distance between each training throw, and each solution space</a:t>
                </a:r>
              </a:p>
              <a:p>
                <a:pPr lvl="1"/>
                <a:r>
                  <a:rPr/>
                  <a:t>separately for each participant, and each of the testing positions</a:t>
                </a:r>
              </a:p>
              <a:p>
                <a:pPr lvl="0"/>
                <a:r>
                  <a:rPr/>
                  <a:t>Similarity computed as a Gaussian decay function of distance, i.e. larger distances result in lower similarity</a:t>
                </a:r>
              </a:p>
              <a:p>
                <a:pPr lvl="0"/>
                <a:r>
                  <a:rPr/>
                  <a:t>Each participant gets their own similarity score for each of the 6 testing positions</a:t>
                </a:r>
              </a:p>
              <a:p>
                <a:pPr lvl="1"/>
                <a:r>
                  <a:rPr/>
                  <a:t>similarity score for a given testing position is the sum of the similarities between each training throw and the entire empirical solution space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Model Definition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d</m:t>
                        </m:r>
                      </m:e>
                      <m:sub>
                        <m:r>
                          <m:t>i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t>j</m:t>
                        </m:r>
                      </m:sub>
                    </m:sSub>
                    <m:r>
                      <m:rPr>
                        <m:sty m:val="p"/>
                      </m:rPr>
                      <m:t>=</m:t>
                    </m:r>
                    <m:rad>
                      <m:radPr>
                        <m:degHide m:val="on"/>
                      </m:radPr>
                      <m:deg/>
                      <m:e>
                        <m:sSup>
                          <m:e>
                            <m:d>
                              <m:dPr>
                                <m:begChr m:val="("/>
                                <m:endChr m:val=")"/>
                                <m:sepChr m:val=""/>
                                <m:grow/>
                              </m:dPr>
                              <m:e>
                                <m:sSub>
                                  <m:e>
                                    <m:r>
                                      <m:t>x</m:t>
                                    </m:r>
                                  </m:e>
                                  <m:sub>
                                    <m:r>
                                      <m:t>T</m:t>
                                    </m:r>
                                    <m:r>
                                      <m:t>r</m:t>
                                    </m:r>
                                    <m:r>
                                      <m:t>a</m:t>
                                    </m:r>
                                    <m:r>
                                      <m:t>i</m:t>
                                    </m:r>
                                    <m:sSub>
                                      <m:e>
                                        <m:r>
                                          <m:t>n</m:t>
                                        </m:r>
                                      </m:e>
                                      <m:sub>
                                        <m:r>
                                          <m:t>i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sSub>
                                  <m:e>
                                    <m:r>
                                      <m:t>x</m:t>
                                    </m:r>
                                  </m:e>
                                  <m:sub>
                                    <m:r>
                                      <m:t>S</m:t>
                                    </m:r>
                                    <m:r>
                                      <m:t>o</m:t>
                                    </m:r>
                                    <m:r>
                                      <m:t>l</m:t>
                                    </m:r>
                                    <m:r>
                                      <m:t>u</m:t>
                                    </m:r>
                                    <m:r>
                                      <m:t>t</m:t>
                                    </m:r>
                                    <m:r>
                                      <m:t>i</m:t>
                                    </m:r>
                                    <m:r>
                                      <m:t>o</m:t>
                                    </m:r>
                                    <m:sSub>
                                      <m:e>
                                        <m:r>
                                          <m:t>n</m:t>
                                        </m:r>
                                      </m:e>
                                      <m:sub>
                                        <m:r>
                                          <m:t>j</m:t>
                                        </m:r>
                                      </m:sub>
                                    </m:sSub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m:t>+</m:t>
                        </m:r>
                        <m:sSup>
                          <m:e>
                            <m:d>
                              <m:dPr>
                                <m:begChr m:val="("/>
                                <m:endChr m:val=")"/>
                                <m:sepChr m:val=""/>
                                <m:grow/>
                              </m:dPr>
                              <m:e>
                                <m:sSub>
                                  <m:e>
                                    <m:r>
                                      <m:t>y</m:t>
                                    </m:r>
                                  </m:e>
                                  <m:sub>
                                    <m:r>
                                      <m:t>T</m:t>
                                    </m:r>
                                    <m:r>
                                      <m:t>r</m:t>
                                    </m:r>
                                    <m:r>
                                      <m:t>a</m:t>
                                    </m:r>
                                    <m:r>
                                      <m:t>i</m:t>
                                    </m:r>
                                    <m:sSub>
                                      <m:e>
                                        <m:r>
                                          <m:t>n</m:t>
                                        </m:r>
                                      </m:e>
                                      <m:sub>
                                        <m:r>
                                          <m:t>i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sSub>
                                  <m:e>
                                    <m:r>
                                      <m:t>y</m:t>
                                    </m:r>
                                  </m:e>
                                  <m:sub>
                                    <m:r>
                                      <m:t>S</m:t>
                                    </m:r>
                                    <m:r>
                                      <m:t>o</m:t>
                                    </m:r>
                                    <m:r>
                                      <m:t>l</m:t>
                                    </m:r>
                                    <m:r>
                                      <m:t>u</m:t>
                                    </m:r>
                                    <m:r>
                                      <m:t>t</m:t>
                                    </m:r>
                                    <m:r>
                                      <m:t>i</m:t>
                                    </m:r>
                                    <m:r>
                                      <m:t>o</m:t>
                                    </m:r>
                                    <m:sSub>
                                      <m:e>
                                        <m:r>
                                          <m:t>n</m:t>
                                        </m:r>
                                      </m:e>
                                      <m:sub>
                                        <m:r>
                                          <m:t>j</m:t>
                                        </m:r>
                                      </m:sub>
                                    </m:sSub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m:t>2</m:t>
                            </m:r>
                          </m:sup>
                        </m:sSup>
                      </m:e>
                    </m:rad>
                  </m:oMath>
                </a14:m>
              </a:p>
              <a:p>
                <a:pPr lvl="0"/>
                <a14:m>
                  <m:oMath xmlns:m="http://schemas.openxmlformats.org/officeDocument/2006/math">
                    <m:r>
                      <m:t>S</m:t>
                    </m:r>
                    <m:r>
                      <m:t>i</m:t>
                    </m:r>
                    <m:r>
                      <m:t>m</m:t>
                    </m:r>
                    <m:r>
                      <m:t>i</m:t>
                    </m:r>
                    <m:r>
                      <m:t>l</m:t>
                    </m:r>
                    <m:r>
                      <m:t>a</m:t>
                    </m:r>
                    <m:r>
                      <m:t>r</m:t>
                    </m:r>
                    <m:r>
                      <m:t>i</m:t>
                    </m:r>
                    <m:r>
                      <m:t>t</m:t>
                    </m:r>
                    <m:sSub>
                      <m:e>
                        <m:r>
                          <m:t>y</m:t>
                        </m:r>
                      </m:e>
                      <m:sub>
                        <m:r>
                          <m:t>I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t>J</m:t>
                        </m:r>
                      </m:sub>
                    </m:sSub>
                    <m:r>
                      <m:rPr>
                        <m:sty m:val="p"/>
                      </m:rPr>
                      <m:t>=</m:t>
                    </m:r>
                    <m:nary>
                      <m:naryPr>
                        <m:chr m:val="∑"/>
                        <m:limLoc m:val="undOvr"/>
                        <m:subHide m:val="off"/>
                        <m:supHide m:val="on"/>
                      </m:naryPr>
                      <m:sub>
                        <m:r>
                          <m:t>i</m:t>
                        </m:r>
                        <m:r>
                          <m:rPr>
                            <m:sty m:val="p"/>
                          </m:rPr>
                          <m:t>=</m:t>
                        </m:r>
                        <m:r>
                          <m:t>I</m:t>
                        </m:r>
                      </m:sub>
                      <m:sup>
                        <m:r>
                          <m:t>​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bHide m:val="off"/>
                            <m:supHide m:val="on"/>
                          </m:naryPr>
                          <m:sub>
                            <m:r>
                              <m:t>j</m:t>
                            </m:r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t>J</m:t>
                            </m:r>
                          </m:sub>
                          <m:sup>
                            <m:r>
                              <m:t>​</m:t>
                            </m:r>
                          </m:sup>
                          <m:e>
                            <m:d>
                              <m:dPr>
                                <m:begChr m:val="("/>
                                <m:endChr m:val=")"/>
                                <m:sepChr m:val=""/>
                                <m:grow/>
                              </m:dPr>
                              <m:e>
                                <m:sSup>
                                  <m:e>
                                    <m:r>
                                      <m:t>e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m:t>−</m:t>
                                    </m:r>
                                    <m:sSup>
                                      <m:e>
                                        <m:r>
                                          <m:t>c</m:t>
                                        </m:r>
                                      </m:e>
                                      <m:sup>
                                        <m:r>
                                          <m:rPr>
                                            <m:sty m:val="p"/>
                                          </m:rPr>
                                          <m:t>⋅</m:t>
                                        </m:r>
                                      </m:sup>
                                    </m:sSup>
                                    <m:sSubSup>
                                      <m:e>
                                        <m:r>
                                          <m:t>d</m:t>
                                        </m:r>
                                      </m:e>
                                      <m:sub>
                                        <m:r>
                                          <m:t>i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m:t>,</m:t>
                                        </m:r>
                                        <m:r>
                                          <m:t>j</m:t>
                                        </m:r>
                                      </m:sub>
                                      <m:sup>
                                        <m:r>
                                          <m:t>p</m:t>
                                        </m:r>
                                      </m:sup>
                                    </m:sSubSup>
                                  </m:sup>
                                </m:sSup>
                              </m:e>
                            </m:d>
                          </m:e>
                        </m:nary>
                      </m:e>
                    </m:nary>
                  </m:oMath>
                </a14:m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Non-linear similarity</a:t>
            </a:r>
          </a:p>
        </p:txBody>
      </p:sp>
      <p:pic>
        <p:nvPicPr>
          <p:cNvPr descr="assets/c_ex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482600"/>
            <a:ext cx="51054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Does this similarity metric work?</a:t>
            </a:r>
          </a:p>
          <a:p>
            <a:pPr lvl="0"/>
            <a:r>
              <a:rPr/>
              <a:t>Our similarity measure does is a significant predictor of testing performance.</a:t>
            </a:r>
          </a:p>
          <a:p>
            <a:pPr lvl="1"/>
            <a:r>
              <a:rPr/>
              <a:t>Remains significant when controlling for training accuracy, and training condition.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Accounting for group-level effect</a:t>
                </a:r>
              </a:p>
              <a:p>
                <a:pPr lvl="0"/>
                <a:r>
                  <a:rPr/>
                  <a:t>The base version of the model fit a single </a:t>
                </a:r>
                <a14:m>
                  <m:oMath xmlns:m="http://schemas.openxmlformats.org/officeDocument/2006/math">
                    <m:r>
                      <m:t>c</m:t>
                    </m:r>
                  </m:oMath>
                </a14:m>
                <a:r>
                  <a:rPr/>
                  <a:t> parameter</a:t>
                </a:r>
              </a:p>
              <a:p>
                <a:pPr lvl="1"/>
                <a:r>
                  <a:rPr/>
                  <a:t>thus assuming that everyone generalizes to the same degree</a:t>
                </a:r>
              </a:p>
              <a:p>
                <a:pPr lvl="0"/>
                <a:r>
                  <a:rPr/>
                  <a:t>We next fit a 2-c version, separately optimizing for varied and constant groups, resulting in new 2-c similarity scores for each participant.</a:t>
                </a:r>
              </a:p>
              <a:p>
                <a:pPr lvl="1"/>
                <a:r>
                  <a:rPr/>
                  <a:t>The optimal c value for the varied group is smaller than that of the constant group, indicative of broader generalization.</a:t>
                </a:r>
              </a:p>
              <a:p>
                <a:pPr lvl="0"/>
                <a:r>
                  <a:rPr/>
                  <a:t>When 2-c similarity is added to the linear model predicting testing performance as a function of condition, the effect of training condition is no longer significant.</a:t>
                </a:r>
              </a:p>
              <a:p>
                <a:pPr lvl="1"/>
                <a:r>
                  <a:rPr/>
                  <a:t>not the case with the original 1-c similarities.</a:t>
                </a:r>
              </a:p>
              <a:p>
                <a:pPr lvl="0"/>
                <a:r>
                  <a:rPr/>
                  <a:t>Thus the influence of varied training can be explained by an instance-based similarity model, IF one assumes flexibility in the generalization gradient.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Conclusions</a:t>
                </a:r>
              </a:p>
              <a:p>
                <a:pPr lvl="0"/>
                <a:r>
                  <a:rPr/>
                  <a:t>New empirical support for a benefit of variability in visuomotor skill tasks</a:t>
                </a:r>
              </a:p>
              <a:p>
                <a:pPr lvl="0"/>
                <a:r>
                  <a:rPr/>
                  <a:t>Some support for the less common pattern observed by Kerr &amp; Booth (1978)</a:t>
                </a:r>
              </a:p>
              <a:p>
                <a:pPr lvl="0"/>
                <a:r>
                  <a:rPr/>
                  <a:t>Demonstrated the utility of a similarity based approach in this domain</a:t>
                </a:r>
              </a:p>
            </p:txBody>
          </p:sp>
        </mc:Choice>
      </mc:AlternateContent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Project 2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Impact of Training Variability on Visuomotor Function Learning and Extrapolation</a:t>
            </a:r>
          </a:p>
          <a:p>
            <a:pPr lvl="0"/>
            <a:r>
              <a:rPr/>
              <a:t>Influence of varied practice in a function learning task</a:t>
            </a:r>
          </a:p>
          <a:p>
            <a:pPr lvl="0"/>
            <a:r>
              <a:rPr/>
              <a:t>Experiments 1, 2, and 3:</a:t>
            </a:r>
          </a:p>
          <a:p>
            <a:pPr lvl="1"/>
            <a:r>
              <a:rPr/>
              <a:t>Training regimes and testing conditions</a:t>
            </a:r>
          </a:p>
          <a:p>
            <a:pPr lvl="1"/>
            <a:r>
              <a:rPr/>
              <a:t>Learning, discrimination, and extrapolation performance metrics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Variability</a:t>
            </a:r>
          </a:p>
          <a:p>
            <a:pPr lvl="0"/>
            <a:r>
              <a:rPr/>
              <a:t>Variation during training linked to improved transfer in numerous domains</a:t>
            </a:r>
          </a:p>
          <a:p>
            <a:pPr lvl="0"/>
            <a:r>
              <a:rPr/>
              <a:t>What does “variability mean in the context of learning interventions?”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Types of Variability</a:t>
            </a:r>
          </a:p>
          <a:p>
            <a:pPr lvl="0"/>
            <a:r>
              <a:rPr/>
              <a:t>The number of unique items/problems experienced</a:t>
            </a:r>
          </a:p>
          <a:p>
            <a:pPr lvl="0"/>
            <a:r>
              <a:rPr/>
              <a:t>How spread out examples are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My Dissertation Focus</a:t>
            </a:r>
          </a:p>
          <a:p>
            <a:pPr lvl="0"/>
            <a:r>
              <a:rPr/>
              <a:t>Number of unique examples</a:t>
            </a:r>
          </a:p>
          <a:p>
            <a:pPr lvl="0"/>
            <a:r>
              <a:rPr/>
              <a:t>Visuomotor skill learning and function learning</a:t>
            </a:r>
          </a:p>
          <a:p>
            <a:pPr lvl="0"/>
            <a:r>
              <a:rPr/>
              <a:t>Addressing methodological shortcomings of previous work</a:t>
            </a:r>
          </a:p>
          <a:p>
            <a:pPr lvl="0"/>
            <a:r>
              <a:rPr/>
              <a:t>Adapting cognitive models from other domains to account for results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Questions and Goals</a:t>
            </a:r>
          </a:p>
          <a:p>
            <a:pPr lvl="0" indent="0" marL="0">
              <a:buNone/>
            </a:pPr>
            <a:r>
              <a:rPr b="1"/>
              <a:t>Empirical</a:t>
            </a:r>
            <a:r>
              <a:rPr/>
              <a:t> - Design a task-space large enough to assess multiple degrees of extrapolation - Compare varied and constant generalization from several distinct distances from their nearest training condition</a:t>
            </a:r>
          </a:p>
          <a:p>
            <a:pPr lvl="0" indent="0" marL="0">
              <a:buNone/>
            </a:pPr>
            <a:r>
              <a:rPr b="1"/>
              <a:t>Model-based</a:t>
            </a:r>
            <a:r>
              <a:rPr/>
              <a:t> - If variation does influence extrapolation, can an associative learning model with similarity-based activation provide a good account? - Can our modelling framework simultaneously account for both training and testing data? - Accounting for the full distribution of responses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Hit The Wall Task</a:t>
            </a:r>
          </a:p>
        </p:txBody>
      </p:sp>
      <p:pic>
        <p:nvPicPr>
          <p:cNvPr descr="assets/htw_task_fi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83000" y="203200"/>
            <a:ext cx="48768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Target velocity presented at top of screen</a:t>
            </a:r>
          </a:p>
          <a:p>
            <a:pPr lvl="0"/>
            <a:r>
              <a:rPr/>
              <a:t>Participants attempt to “hit the wall” at the correct velocity</a:t>
            </a:r>
          </a:p>
          <a:p>
            <a:pPr lvl="0"/>
            <a:r>
              <a:rPr/>
              <a:t>Feedback during training - how many units above or below the target-band</a:t>
            </a:r>
          </a:p>
          <a:p>
            <a:pPr lvl="0"/>
            <a:r>
              <a:rPr/>
              <a:t>Only the “x velocity” component of the throw is relevant to the task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1 Design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1_mani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49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/>
            <a:r>
              <a:rPr/>
              <a:t>156 participants included in final analysis</a:t>
            </a:r>
          </a:p>
          <a:p>
            <a:pPr lvl="0"/>
            <a:r>
              <a:rPr/>
              <a:t>Varied group trains from 3 “velocity bands”, constant group from 1</a:t>
            </a:r>
          </a:p>
          <a:p>
            <a:pPr lvl="0"/>
            <a:r>
              <a:rPr/>
              <a:t>Both groups complete same total number of training trials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1 Results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1_tes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assets/htw_e1_test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2 Design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2_mani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49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/>
            <a:r>
              <a:rPr/>
              <a:t>Training and Testing bands are in reversed order, relative to Experiment 1</a:t>
            </a:r>
          </a:p>
          <a:p>
            <a:pPr lvl="0"/>
            <a:r>
              <a:rPr/>
              <a:t>110 participants included in final analysis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2 Results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Common Experimental Manipulations</a:t>
            </a:r>
          </a:p>
          <a:p>
            <a:pPr lvl="0"/>
            <a:r>
              <a:rPr/>
              <a:t>Varied vs. Constant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Common Empirical Patterns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2_tes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assets/htw_e2_test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3</a:t>
            </a:r>
          </a:p>
          <a:p>
            <a:pPr lvl="0"/>
            <a:r>
              <a:rPr/>
              <a:t>Ordinal Feedback</a:t>
            </a:r>
          </a:p>
          <a:p>
            <a:pPr lvl="1"/>
            <a:r>
              <a:rPr/>
              <a:t>directional feedback indicating too high, too low, or correct</a:t>
            </a:r>
          </a:p>
          <a:p>
            <a:pPr lvl="0"/>
            <a:r>
              <a:rPr/>
              <a:t>Both Original (Experiment 1), and reverse (Experiment 2) orders included</a:t>
            </a:r>
          </a:p>
          <a:p>
            <a:pPr lvl="0"/>
            <a:r>
              <a:rPr/>
              <a:t>195 participants included in final analysis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Experiment 3 Results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Experiment 3 - Accuracy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3_tes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46200" y="1193800"/>
            <a:ext cx="2260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assets/htw_e3_test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37200" y="1193800"/>
            <a:ext cx="2260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Experiment 3 - Discrimination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htw_e3_test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46200" y="1193800"/>
            <a:ext cx="2260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assets/htw_e3_test4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37200" y="1193800"/>
            <a:ext cx="2260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Project 2 - Computational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 Associative Learning Model ALM</a:t>
            </a:r>
          </a:p>
        </p:txBody>
      </p:sp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fig-alm-diagram-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478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Two layer network - adapted from ALCOVE (Kruschke (1992))</a:t>
            </a:r>
          </a:p>
          <a:p>
            <a:pPr lvl="0"/>
            <a:r>
              <a:rPr/>
              <a:t>Input layer node for each stimulus, output node for each response</a:t>
            </a:r>
          </a:p>
          <a:p>
            <a:pPr lvl="0"/>
            <a:r>
              <a:rPr/>
              <a:t>Input nodes activate as a function of their Gaussian similarity to the stimulus</a:t>
            </a:r>
          </a:p>
          <a:p>
            <a:pPr lvl="0"/>
            <a:r>
              <a:rPr/>
              <a:t>Weights udpated via delta rule - error driven learning</a:t>
            </a:r>
          </a:p>
          <a:p>
            <a:pPr lvl="0"/>
            <a:r>
              <a:rPr/>
              <a:t>Provides good account of human learning data, and interpolation performance, but struggles with extrapolation (DeLosh et al., 1997)</a:t>
            </a:r>
          </a:p>
        </p:txBody>
      </p:sp>
    </p:spTree>
  </p:cSld>
</p:sld>
</file>

<file path=ppt/slides/slide47.xml><?xml version="1.0" encoding="UTF-8"?><p:sld xmlns:a="http://schemas.openxmlformats.org/drawingml/2006/main" xmlns:r="http://schemas.openxmlformats.org/officeDocument/2006/relationships" xmlns:p="http://schemas.openxmlformats.org/presentationml/2006/main"><p:cSld><p:spTree><p:nvGrpSpPr><p:cNvPr id="1" name="" /><p:cNvGrpSpPr /><p:nvPr /></p:nvGrpSpPr><p:grpSpPr><a:xfrm><a:off x="0" y="0" /><a:ext cx="0" cy="0" /><a:chOff x="0" y="0" /><a:chExt cx="0" cy="0" /></a:xfrm></p:grpSpPr><p:sp><p:nvSpPr><p:cNvPr id="4" name="Text Placeholder 3" /><p:cNvSpPr><a:spLocks noGrp="1" /></p:cNvSpPr><p:nvPr><p:ph idx="2" sz="half" type="body" /></p:nvPr></p:nvSpPr><p:spPr /><p:txBody><a:bodyPr /><a:lstStyle /><a:p><a:pPr lvl="0" indent="0" marL="0"><a:spcBef><a:spcPts val="3000" /></a:spcBef><a:buNone /></a:pPr><a:r><a:rPr b="1" /><a:t>Extrapolation - Association Model (EXAM)</a:t></a:r></a:p><a:p><a:pPr lvl="0" /><a:r><a:rPr /><a:t>Extension to ALM to account for human extrapolation behavior</a:t></a:r></a:p><a:p><a:pPr lvl="0" /><a:r><a:rPr /><a:t>When a novel stimulus is presented, EXAM assumes the nearest 2-3 prior examples are retrieved, and used to compute a slope</a:t></a:r></a:p><a:p><a:pPr lvl="0" /><a:r><a:rPr /><a:t>The slope is used to adjust the ALM response</a:t></a:r></a:p></p:txBody></p:sp><p:graphicFrame><p:nvGraphicFramePr><p:cNvPr id="6" name="Content Placeholder 5" /><p:cNvGraphicFramePr><a:graphicFrameLocks noGrp="1" /></p:cNvGraphicFramePr><p:nvPr><p:ph idx="1" /></p:nvPr></p:nvGraphicFramePr><p:xfrm><a:off x="3568700" y="203200" /><a:ext cx="5105400" cy="4381500" /></p:xfrm><a:graphic><a:graphicData uri="http://schemas.openxmlformats.org/drawingml/2006/table"><a:tbl><a:tblPr firstRow="1" bandRow="1"><a:tableStyleId>{5C22544A-7EE6-4342-B048-85BDC9FD1C3A}</a:tableStyleId></a:tblPr><a:tblGrid><a:gridCol w="419100" /><a:gridCol w="2362200" /><a:gridCol w="2324100" /></a:tblGrid><a:tr h="0"><a:tc><a:txBody><a:bodyPr /><a:lstStyle /><a:p><a:endParaRPr /></a:p></a:txBody><a:tcPr /></a:tc><a:tc><a:txBody><a:bodyPr /><a:lstStyle /><a:p><a:pPr lvl="0" indent="0" marL="0"><a:buNone /></a:pPr><a:r><a:rPr b="1" /><a:t>EXAM Response Generation</a:t></a:r></a:p></a:txBody><a:tcPr /></a:tc><a:tc><a:txBody><a:bodyPr /><a:lstStyle /><a:p><a:endParaRPr /></a:p></a:txBody><a:tcPr /></a:tc></a:tr><a:tr h="0"><a:tc><a:txBody><a:bodyPr /><a:lstStyle /><a:p><a:pPr lvl="0" indent="0" marL="0"><a:buNone /></a:pPr><a:r><a:rPr /><a:t>Slope Computation</a:t></a:r></a:p></a:txBody></a:tc><a:tc><a:txBody><a:bodyPr /><a:lstStyle /><a:p><a:pPr lvl="0" indent="0" marL="0"><a:buNone /></a:pPr><a14:m><m:oMath xmlns:m="http://schemas.openxmlformats.org/officeDocument/2006/math"><m:r><m:t>S</m:t></m:r><m:r><m:rPr><m:sty m:val="p" /></m:rPr><m:t>=</m:t></m:r><m:f><m:fPr><m:type m:val="bar" /></m:fPr><m:num><m:r><m:t>m</m:t></m:r><m:d><m:dPr><m:begChr m:val="(" /><m:endChr m:val=")" /><m:sepChr m:val="" /><m:grow /></m:dPr><m:e><m:sSub><m:e><m:r><m:t>X</m:t></m:r></m:e><m:sub><m:r><m:t>1</m:t></m:r></m:sub></m:sSub></m:e></m:d><m:r><m:rPr><m:sty m:val="p" /></m:rPr><m:t>−</m:t></m:r><m:r><m:t>m</m:t></m:r><m:d><m:dPr><m:begChr m:val="(" /><m:endChr m:val=")" /><m:sepChr m:val="" /><m:grow /></m:dPr><m:e><m:sSub><m:e><m:r><m:t>X</m:t></m:r></m:e><m:sub><m:r><m:t>2</m:t></m:r></m:sub></m:sSub></m:e></m:d></m:num><m:den><m:sSub><m:e><m:r><m:t>X</m:t></m:r></m:e><m:sub><m:r><m:t>1</m:t></m:r></m:sub></m:sSub><m:r><m:rPr><m:sty m:val="p" /></m:rPr><m:t>−</m:t></m:r><m:sSub><m:e><m:r><m:t>X</m:t></m:r></m:e><m:sub><m:r><m:t>2</m:t></m:r></m:sub></m:sSub></m:den></m:f></m:oMath></a14:m></a:p></a:txBody></a:tc><a:tc><a:txBody><a:bodyPr /><a:lstStyle /><a:p><a:pPr lvl="0" indent="0" marL="0"><a:buNone /></a:pPr><a:r><a:rPr /><a:t>Slope value, </a:t></a:r><a14:m><m:oMath xmlns:m="http://schemas.openxmlformats.org/officeDocument/2006/math"><m:r><m:t>S</m:t></m:r></m:oMath></a14:m><a:r><a:rPr /><a:t> computed from nearest training instances</a:t></a:r></a:p></a:txBody></a:tc></a:tr><a:tr h="0"><a:tc><a:txBody><a:bodyPr /><a:lstStyle /><a:p><a:pPr lvl="0" indent="0" marL="0"><a:buNone /></a:pPr><a:r><a:rPr /><a:t>Response</a:t></a:r></a:p></a:txBody></a:tc><a:tc><a:txBody><a:bodyPr /><a:lstStyle /><a:p><a:pPr lvl="0" indent="0" marL="0"><a:buNone /></a:pPr><a14:m><m:oMath xmlns:m="http://schemas.openxmlformats.org/officeDocument/2006/math"><m:r><m:t>E</m:t></m:r><m:d><m:dPr><m:begChr m:val="[" /><m:endChr m:val="]" /><m:sepChr m:val="" /><m:grow /></m:dPr><m:e><m:r><m:t>Y</m:t></m:r><m:r><m:rPr><m:sty m:val="p" /></m:rPr><m:t>|</m:t></m:r><m:sSub><m:e><m:r><m:t>X</m:t></m:r></m:e><m:sub><m:r><m:t>i</m:t></m:r></m:sub></m:sSub></m:e></m:d><m:r><m:rPr><m:sty m:val="p" /></m:rPr><m:t>=</m:t></m:r><m:r><m:t>m</m:t></m:r><m:d><m:dPr><m:begChr m:val="(" /><m:endChr m:val=")" /><m:sepChr m:val="" /><m:grow /></m:dPr><m:e><m:sSub><m:e><m:r><m:t>X</m:t></m:r></m:e><m:sub><m:r><m:t>i</m:t></m:r></m:sub></m:sSub></m:e></m:d><m:r><m:rPr><m:sty m:val="p" /></m:rPr><m:t>+</m:t></m:r><m:r><m:t>S</m:t></m:r><m:r><m:rPr><m:sty m:val="p" /></m:rPr><m:t>⋅</m:t></m:r><m:d><m:dPr><m:begChr m:val="[" /><m:endChr m:val="]" /><m:sepChr m:val="" /><m:grow /></m:dPr><m:e><m:r><m:t>X</m:t></m:r><m:r><m:rPr><m:sty m:val="p" /></m:rPr><m:t>−</m:t></m:r><m:sSub><m:e><m:r><m:t>X</m:t></m:r></m:e><m:sub><m:r><m:t>i</m:t></m:r></m:sub></m:sSub></m:e></m:d></m:oMath></a14:m></a:p></a:txBody></a:tc><a:tc><a:txBody><a:bodyPr /><a:lstStyle /><a:p><a:pPr lvl="0" indent="0" marL="0"><a:buNone /></a:pPr><a:r><a:rPr /><a:t>Final EXAM response is the ALM response for the nearest training stimulus, </a:t></a:r><a14:m><m:oMath xmlns:m="http://schemas.openxmlformats.org/officeDocument/2006/math"><m:r><m:t>m</m:t></m:r><m:d><m:dPr><m:begChr m:val="(" /><m:endChr m:val=")" /><m:sepChr m:val="" /><m:grow /></m:dPr><m:e><m:sSub><m:e><m:r><m:t>X</m:t></m:r></m:e><m:sub><m:r><m:t>i</m:t></m:r></m:sub></m:sSub></m:e></m:d></m:oMath></a14:m><a:r><a:rPr /><a:t>, adjusted by local slope </a:t></a:r><a14:m><m:oMath xmlns:m="http://schemas.openxmlformats.org/officeDocument/2006/math"><m:r><m:t>S</m:t></m:r></m:oMath></a14:m><a:r><a:rPr /><a:t>.</a:t></a:r></a:p></a:txBody></a:tc></a:tr></a:tbl></a:graphicData></a:graphic></p:graphicFrame></p:spTree></p:cSld>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2 - Model Fitting Procedure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Approximate Bayesian Computation (ABC)</a:t>
            </a:r>
          </a:p>
        </p:txBody>
      </p:sp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abc_diagram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50900" y="1193800"/>
            <a:ext cx="3251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simulation based parameter estimation (Kangasrääsiö et al., 2019; Turner &amp; Van Zandt, 2012)</a:t>
            </a:r>
          </a:p>
          <a:p>
            <a:pPr lvl="0"/>
            <a:r>
              <a:rPr/>
              <a:t>Useful for models with unknown likelihood functions (e.g. many neural network and drift diffusion models)</a:t>
            </a:r>
          </a:p>
          <a:p>
            <a:pPr lvl="0"/>
            <a:r>
              <a:rPr/>
              <a:t>full distribution of plausible model predictions for each participant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Training</a:t>
            </a:r>
          </a:p>
          <a:p>
            <a:pPr lvl="0"/>
            <a:r>
              <a:rPr/>
              <a:t>Both training conditions complete the same number of training trials.</a:t>
            </a:r>
          </a:p>
          <a:p>
            <a:pPr lvl="0"/>
            <a:r>
              <a:rPr/>
              <a:t>Varied group has worse training performance.</a:t>
            </a:r>
          </a:p>
        </p:txBody>
      </p:sp>
      <p:pic>
        <p:nvPicPr>
          <p:cNvPr descr="assets/train_patte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790700"/>
            <a:ext cx="4038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Testing</a:t>
            </a:r>
          </a:p>
          <a:p>
            <a:pPr lvl="0"/>
            <a:r>
              <a:rPr/>
              <a:t>Tested from novel conditions.</a:t>
            </a:r>
          </a:p>
          <a:p>
            <a:pPr lvl="0"/>
            <a:r>
              <a:rPr/>
              <a:t>Varied group has better test performance</a:t>
            </a:r>
          </a:p>
          <a:p>
            <a:pPr lvl="0" indent="0" marL="0">
              <a:buNone/>
            </a:pPr>
          </a:p>
        </p:txBody>
      </p:sp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Project 2 - Model Fitting Procedure</a:t>
                </a: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Model Fitting Approach</a:t>
                </a:r>
              </a:p>
              <a:p>
                <a:pPr lvl="0"/>
                <a:r>
                  <a:rPr/>
                  <a:t>Two parameters for both ALM and EXAM</a:t>
                </a:r>
              </a:p>
              <a:p>
                <a:pPr lvl="1"/>
                <a:r>
                  <a:rPr/>
                  <a:t>generalization parameter: </a:t>
                </a:r>
                <a14:m>
                  <m:oMath xmlns:m="http://schemas.openxmlformats.org/officeDocument/2006/math">
                    <m:r>
                      <m:t>c</m:t>
                    </m:r>
                  </m:oMath>
                </a14:m>
              </a:p>
              <a:p>
                <a:pPr lvl="1"/>
                <a:r>
                  <a:rPr/>
                  <a:t>learning rate parameter: </a:t>
                </a:r>
                <a14:m>
                  <m:oMath xmlns:m="http://schemas.openxmlformats.org/officeDocument/2006/math">
                    <m:r>
                      <m:t>l</m:t>
                    </m:r>
                    <m:r>
                      <m:t>r</m:t>
                    </m:r>
                  </m:oMath>
                </a14:m>
              </a:p>
              <a:p>
                <a:pPr lvl="0"/>
                <a:r>
                  <a:rPr/>
                  <a:t>ALM and EXAM fit separately to each individual participant</a:t>
                </a:r>
              </a:p>
              <a:p>
                <a:pPr lvl="0"/>
                <a:r>
                  <a:rPr/>
                  <a:t>Rejection based ABC used to obtain 200 posterior samples, per participant, per model</a:t>
                </a:r>
              </a:p>
              <a:p>
                <a:pPr lvl="1"/>
                <a:r>
                  <a:rPr/>
                  <a:t>i.e. 200 plausible values of </a:t>
                </a:r>
                <a14:m>
                  <m:oMath xmlns:m="http://schemas.openxmlformats.org/officeDocument/2006/math">
                    <m:r>
                      <m:t>c</m:t>
                    </m:r>
                  </m:oMath>
                </a14:m>
                <a:r>
                  <a:rPr/>
                  <a:t> and </a:t>
                </a:r>
                <a14:m>
                  <m:oMath xmlns:m="http://schemas.openxmlformats.org/officeDocument/2006/math">
                    <m:r>
                      <m:t>l</m:t>
                    </m:r>
                    <m:r>
                      <m:t>r</m:t>
                    </m:r>
                  </m:oMath>
                </a14:m>
              </a:p>
              <a:p>
                <a:pPr lvl="0"/>
                <a:r>
                  <a:rPr/>
                  <a:t>All models fit with three different approaches</a:t>
                </a:r>
              </a:p>
              <a:p>
                <a:pPr lvl="1" indent="-342900" marL="685800">
                  <a:buAutoNum type="arabicParenR"/>
                </a:pPr>
                <a:r>
                  <a:rPr/>
                  <a:t>Fit to only the training data</a:t>
                </a:r>
              </a:p>
              <a:p>
                <a:pPr lvl="1" indent="-342900" marL="685800">
                  <a:buAutoNum type="arabicParenR"/>
                </a:pPr>
                <a:r>
                  <a:rPr/>
                  <a:t>Fit to both training and testing data</a:t>
                </a:r>
              </a:p>
              <a:p>
                <a:pPr lvl="1" indent="-342900" marL="685800">
                  <a:buAutoNum type="arabicParenR"/>
                </a:pPr>
                <a:r>
                  <a:rPr/>
                  <a:t>Fit to only testing data</a:t>
                </a:r>
              </a:p>
            </p:txBody>
          </p:sp>
        </mc:Choice>
      </mc:AlternateContent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Modelling Results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Posterior Predictive Distribution</a:t>
            </a:r>
          </a:p>
        </p:txBody>
      </p:sp>
      <p:pic>
        <p:nvPicPr>
          <p:cNvPr descr="assets/post_pred_e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937000" y="203200"/>
            <a:ext cx="43815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Model Comparison - Experiment 1</a:t>
            </a:r>
          </a:p>
        </p:txBody>
      </p:sp>
      <p:pic>
        <p:nvPicPr>
          <p:cNvPr descr="assets/model_reg_e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68700" y="355600"/>
            <a:ext cx="5105400" cy="408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Model Comparison - Experiment 2 and 3</a:t>
            </a:r>
          </a:p>
        </p:txBody>
      </p:sp>
      <p:pic>
        <p:nvPicPr>
          <p:cNvPr descr="assets/fig-e2_e3_ae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68700" y="685800"/>
            <a:ext cx="5105400" cy="340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Modelling Results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Best fitting models per participant</a:t>
            </a:r>
          </a:p>
        </p:txBody>
      </p:sp>
      <p:pic>
        <p:nvPicPr>
          <p:cNvPr descr="assets/best_model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114800" y="203200"/>
            <a:ext cx="40132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Compare HTT and HTW</a:t>
            </a:r>
          </a:p>
          <a:p>
            <a:pPr lvl="0"/>
            <a:r>
              <a:rPr/>
              <a:t>Empirical findings summary</a:t>
            </a:r>
          </a:p>
          <a:p>
            <a:pPr lvl="0"/>
            <a:r>
              <a:rPr/>
              <a:t>Computational modeling contributions</a:t>
            </a:r>
          </a:p>
        </p:txBody>
      </p:sp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Comparison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600"/>
                <a:gridCol w="2235200"/>
                <a:gridCol w="17526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Dimension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HTT (Project 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HTW (Project 2)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Task Description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Projectile launching to hit a target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Projectile launching to hit wall at a specific velocity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Task Complexity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More complex parabolic trajectory, both x and y velocities relevant to outcome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Simpler 1D mapping of force to outcome. Only x velocity is relevant.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Task Space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More complex: xy velocity combinations closer to the solution space may still result in worse feedback due to striking the barrier.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Simpler: smooth, linear mapping between velocity and feedback.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Perceptual salience of Varied Conditions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Varied conditions (# of throwing distances) are perceptually distinct, i.e. salient differences in distance between launching box and target.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Varied conditions (# of velocity bands) are less salient - only difference is the numeral displayed on screen.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Testing Feedback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Testing always included feedback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Primary testing stage had no feedback.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Potential for Learning during Testing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Limited potential for learning during testing due to feedback.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Some potential for learning during no-feedback testing by observing ball trajectory.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Training Experience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Varied group gets half as much experience on any one position as the constant group.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Varied group gets 1/3 as much experience on any one velocity band as the constant group.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Testing Structure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Random interleaving of trained/transfer testing distances.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Blocked structure, separately testing trained vs extrapolation testing bands.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Conclusion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References</a:t>
            </a:r>
          </a:p>
          <a:p>
            <a:pPr lvl="0" indent="0" marL="0">
              <a:buNone/>
            </a:pPr>
            <a:r>
              <a:rPr/>
              <a:t>Bjork, E. L., &amp; Bjork, R. A. (2011). Making things hard on yourself, but in a good way: Creating desirable difficulties to enhance learning. </a:t>
            </a:r>
            <a:r>
              <a:rPr i="1"/>
              <a:t>Psychology and the Real World: Essays Illustrating Fundamental Contributions to Society</a:t>
            </a:r>
            <a:r>
              <a:rPr/>
              <a:t>, </a:t>
            </a:r>
            <a:r>
              <a:rPr i="1"/>
              <a:t>2</a:t>
            </a:r>
            <a:r>
              <a:rPr/>
              <a:t>, 59–68.</a:t>
            </a:r>
          </a:p>
          <a:p>
            <a:pPr lvl="0" indent="0" marL="0">
              <a:buNone/>
            </a:pPr>
            <a:r>
              <a:rPr/>
              <a:t>Chua, L.-K., Dimapilis, M. K., Iwatsuki, T., Abdollahipour, R., Lewthwaite, R., &amp; Wulf, G. (2019). Practice variability promotes an external focus of attention and enhances motor skill learning. </a:t>
            </a:r>
            <a:r>
              <a:rPr i="1"/>
              <a:t>Human Movement Science</a:t>
            </a:r>
            <a:r>
              <a:rPr/>
              <a:t>, </a:t>
            </a:r>
            <a:r>
              <a:rPr i="1"/>
              <a:t>64</a:t>
            </a:r>
            <a:r>
              <a:rPr/>
              <a:t>, 307–319. </a:t>
            </a:r>
            <a:r>
              <a:rPr>
                <a:hlinkClick r:id="rId2"/>
              </a:rPr>
              <a:t>https://doi.org/10.1016/j.humov.2019.02.015</a:t>
            </a:r>
          </a:p>
          <a:p>
            <a:pPr lvl="0" indent="0" marL="0">
              <a:buNone/>
            </a:pPr>
            <a:r>
              <a:rPr/>
              <a:t>Del Rey, P., Wughalter, E. H., &amp; Whitehurst, M. (1982). The Effects of Contextual Interference on Females With Varied Experience in Open Sport Skills. </a:t>
            </a:r>
            <a:r>
              <a:rPr i="1"/>
              <a:t>Research Quarterly for Exercise and Sport</a:t>
            </a:r>
            <a:r>
              <a:rPr/>
              <a:t>, </a:t>
            </a:r>
            <a:r>
              <a:rPr i="1"/>
              <a:t>53</a:t>
            </a:r>
            <a:r>
              <a:rPr/>
              <a:t>(2), 108–115. </a:t>
            </a:r>
            <a:r>
              <a:rPr>
                <a:hlinkClick r:id="rId3"/>
              </a:rPr>
              <a:t>https://doi.org/10.1080/02701367.1982.10605236</a:t>
            </a:r>
          </a:p>
          <a:p>
            <a:pPr lvl="0" indent="0" marL="0">
              <a:buNone/>
            </a:pPr>
            <a:r>
              <a:rPr/>
              <a:t>DeLosh, E. L., McDaniel, M. A., &amp; Busemeyer, J. R. (1997). Extrapolation: The Sine Qua Non for Abstraction in Function Learning. </a:t>
            </a:r>
            <a:r>
              <a:rPr i="1"/>
              <a:t>Journal of Experimental Psychology: Learning, Memory, and Cognition</a:t>
            </a:r>
            <a:r>
              <a:rPr/>
              <a:t>, </a:t>
            </a:r>
            <a:r>
              <a:rPr i="1"/>
              <a:t>23</a:t>
            </a:r>
            <a:r>
              <a:rPr/>
              <a:t>(4), 19. </a:t>
            </a:r>
            <a:r>
              <a:rPr>
                <a:hlinkClick r:id="rId4"/>
              </a:rPr>
              <a:t>https://doi.org/10.1037/0278-7393.23.4.968</a:t>
            </a:r>
          </a:p>
          <a:p>
            <a:pPr lvl="0" indent="0" marL="0">
              <a:buNone/>
            </a:pPr>
            <a:r>
              <a:rPr/>
              <a:t>Gorman, T. E., &amp; Goldstone, R. L. (2022). An instance-based model account of the benefits of varied practice in visuomotor skill. </a:t>
            </a:r>
            <a:r>
              <a:rPr i="1"/>
              <a:t>Cognitive Psychology</a:t>
            </a:r>
            <a:r>
              <a:rPr/>
              <a:t>, </a:t>
            </a:r>
            <a:r>
              <a:rPr i="1"/>
              <a:t>137</a:t>
            </a:r>
            <a:r>
              <a:rPr/>
              <a:t>, 101491. </a:t>
            </a:r>
            <a:r>
              <a:rPr>
                <a:hlinkClick r:id="rId5"/>
              </a:rPr>
              <a:t>https://doi.org/10.1016/j.cogpsych.2022.101491</a:t>
            </a:r>
          </a:p>
          <a:p>
            <a:pPr lvl="0" indent="0" marL="0">
              <a:buNone/>
            </a:pPr>
            <a:r>
              <a:rPr/>
              <a:t>Guadagnoli, M. A., &amp; Lee, T. D. (2004). Challenge Point: A Framework for Conceptualizing the Effects of Various Practice Conditions in Motor Learning. </a:t>
            </a:r>
            <a:r>
              <a:rPr i="1"/>
              <a:t>Journal of Motor Behavior</a:t>
            </a:r>
            <a:r>
              <a:rPr/>
              <a:t>, </a:t>
            </a:r>
            <a:r>
              <a:rPr i="1"/>
              <a:t>36</a:t>
            </a:r>
            <a:r>
              <a:rPr/>
              <a:t>(2), 212–224. </a:t>
            </a:r>
            <a:r>
              <a:rPr>
                <a:hlinkClick r:id="rId6"/>
              </a:rPr>
              <a:t>https://doi.org/10.3200/JMBR.36.2.212-224</a:t>
            </a:r>
          </a:p>
          <a:p>
            <a:pPr lvl="0" indent="0" marL="0">
              <a:buNone/>
            </a:pPr>
            <a:r>
              <a:rPr/>
              <a:t>Kangasrääsiö, A., Jokinen, J. P. P., Oulasvirta, A., Howes, A., &amp; Kaski, S. (2019). Parameter Inference for Computational Cognitive Models with Approximate Bayesian Computation. </a:t>
            </a:r>
            <a:r>
              <a:rPr i="1"/>
              <a:t>Cognitive Science</a:t>
            </a:r>
            <a:r>
              <a:rPr/>
              <a:t>, </a:t>
            </a:r>
            <a:r>
              <a:rPr i="1"/>
              <a:t>43</a:t>
            </a:r>
            <a:r>
              <a:rPr/>
              <a:t>(6), e12738. </a:t>
            </a:r>
            <a:r>
              <a:rPr>
                <a:hlinkClick r:id="rId7"/>
              </a:rPr>
              <a:t>https://doi.org/10.1111/cogs.12738</a:t>
            </a:r>
          </a:p>
          <a:p>
            <a:pPr lvl="0" indent="0" marL="0">
              <a:buNone/>
            </a:pPr>
            <a:r>
              <a:rPr/>
              <a:t>Kerr, R., &amp; Booth, B. (1978). Specific and varied practice of motor skill. </a:t>
            </a:r>
            <a:r>
              <a:rPr i="1"/>
              <a:t>Perceptual and Motor Skills</a:t>
            </a:r>
            <a:r>
              <a:rPr/>
              <a:t>, </a:t>
            </a:r>
            <a:r>
              <a:rPr i="1"/>
              <a:t>46</a:t>
            </a:r>
            <a:r>
              <a:rPr/>
              <a:t>(2), 395–401. </a:t>
            </a:r>
            <a:r>
              <a:rPr>
                <a:hlinkClick r:id="rId8"/>
              </a:rPr>
              <a:t>https://doi.org/10.1177/003151257804600201</a:t>
            </a:r>
          </a:p>
          <a:p>
            <a:pPr lvl="0" indent="0" marL="0">
              <a:buNone/>
            </a:pPr>
            <a:r>
              <a:rPr/>
              <a:t>Kruschke, J. K. (1992). ALCOVE: An exemplar-based connectionist model of Category Learning. </a:t>
            </a:r>
            <a:r>
              <a:rPr i="1"/>
              <a:t>Psychological Review</a:t>
            </a:r>
            <a:r>
              <a:rPr/>
              <a:t>, </a:t>
            </a:r>
            <a:r>
              <a:rPr i="1"/>
              <a:t>99</a:t>
            </a:r>
            <a:r>
              <a:rPr/>
              <a:t>(1). </a:t>
            </a:r>
            <a:r>
              <a:rPr>
                <a:hlinkClick r:id="rId9"/>
              </a:rPr>
              <a:t>https://doi.org/10.1037/0033-295X.99.1.22</a:t>
            </a:r>
          </a:p>
          <a:p>
            <a:pPr lvl="0" indent="0" marL="0">
              <a:buNone/>
            </a:pPr>
            <a:r>
              <a:rPr/>
              <a:t>McCracken, H. D., &amp; Stelmach, G. E. (1977). A Test of the Schema Theory of Discrete Motor Learning. </a:t>
            </a:r>
            <a:r>
              <a:rPr i="1"/>
              <a:t>Journal of Motor Behavior</a:t>
            </a:r>
            <a:r>
              <a:rPr/>
              <a:t>, </a:t>
            </a:r>
            <a:r>
              <a:rPr i="1"/>
              <a:t>9</a:t>
            </a:r>
            <a:r>
              <a:rPr/>
              <a:t>(3), 193–201. </a:t>
            </a:r>
            <a:r>
              <a:rPr>
                <a:hlinkClick r:id="rId10"/>
              </a:rPr>
              <a:t>https://doi.org/10.1080/00222895.1977.10735109</a:t>
            </a:r>
          </a:p>
          <a:p>
            <a:pPr lvl="0" indent="0" marL="0">
              <a:buNone/>
            </a:pPr>
            <a:r>
              <a:rPr/>
              <a:t>Schmidt, R. A. (1975). A schema theory of discrete motor skill learning. </a:t>
            </a:r>
            <a:r>
              <a:rPr i="1"/>
              <a:t>Psychological Review</a:t>
            </a:r>
            <a:r>
              <a:rPr/>
              <a:t>, </a:t>
            </a:r>
            <a:r>
              <a:rPr i="1"/>
              <a:t>82</a:t>
            </a:r>
            <a:r>
              <a:rPr/>
              <a:t>(4), 225–260. </a:t>
            </a:r>
            <a:r>
              <a:rPr>
                <a:hlinkClick r:id="rId11"/>
              </a:rPr>
              <a:t>https://doi.org/10.1037/h0076770</a:t>
            </a:r>
          </a:p>
          <a:p>
            <a:pPr lvl="0" indent="0" marL="0">
              <a:buNone/>
            </a:pPr>
            <a:r>
              <a:rPr/>
              <a:t>Turner, B. M., &amp; Van Zandt, T. (2012). A tutorial on approximate Bayesian computation. </a:t>
            </a:r>
            <a:r>
              <a:rPr i="1"/>
              <a:t>Journal of Mathematical Psychology</a:t>
            </a:r>
            <a:r>
              <a:rPr/>
              <a:t>, </a:t>
            </a:r>
            <a:r>
              <a:rPr i="1"/>
              <a:t>56</a:t>
            </a:r>
            <a:r>
              <a:rPr/>
              <a:t>(2), 69–85. </a:t>
            </a:r>
            <a:r>
              <a:rPr>
                <a:hlinkClick r:id="rId12"/>
              </a:rPr>
              <a:t>https://doi.org/10.1016/j.jmp.2012.02.005</a:t>
            </a:r>
          </a:p>
        </p:txBody>
      </p:sp>
    </p:spTree>
  </p:cSld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Extras</a:t>
            </a:r>
          </a:p>
        </p:txBody>
      </p:sp>
    </p:spTree>
  </p:cSld>
</p:sld>
</file>

<file path=ppt/slides/slide59.xml><?xml version="1.0" encoding="UTF-8"?><p:sld xmlns:a="http://schemas.openxmlformats.org/drawingml/2006/main" xmlns:r="http://schemas.openxmlformats.org/officeDocument/2006/relationships" xmlns:p="http://schemas.openxmlformats.org/presentationml/2006/main"><p:cSld><p:spTree><p:nvGrpSpPr><p:cNvPr id="1" name="" /><p:cNvGrpSpPr /><p:nvPr /></p:nvGrpSpPr><p:grpSpPr><a:xfrm><a:off x="0" y="0" /><a:ext cx="0" cy="0" /><a:chOff x="0" y="0" /><a:chExt cx="0" cy="0" /></a:xfrm></p:grpSpPr><p:sp><p:nvSpPr><p:cNvPr id="4" name="Text Placeholder 3" /><p:cNvSpPr><a:spLocks noGrp="1" /></p:cNvSpPr><p:nvPr><p:ph idx="2" sz="half" type="body" /></p:nvPr></p:nvSpPr><p:spPr /><p:txBody><a:bodyPr /><a:lstStyle /><a:p><a:pPr lvl="0" indent="0" marL="0"><a:spcBef><a:spcPts val="3000" /></a:spcBef><a:buNone /></a:pPr><a:r><a:rPr b="1" /><a:t>ALM</a:t></a:r></a:p></p:txBody></p:sp><p:graphicFrame><p:nvGraphicFramePr><p:cNvPr id="6" name="Content Placeholder 5" /><p:cNvGraphicFramePr><a:graphicFrameLocks noGrp="1" /></p:cNvGraphicFramePr><p:nvPr><p:ph idx="1" /></p:nvPr></p:nvGraphicFramePr><p:xfrm><a:off x="3568700" y="203200" /><a:ext cx="5105400" cy="4381500" /></p:xfrm><a:graphic><a:graphicData uri="http://schemas.openxmlformats.org/drawingml/2006/table"><a:tbl><a:tblPr firstRow="1" bandRow="1"><a:tableStyleId>{5C22544A-7EE6-4342-B048-85BDC9FD1C3A}</a:tableStyleId></a:tblPr><a:tblGrid><a:gridCol w="1270000" /><a:gridCol w="2057400" /><a:gridCol w="1778000" /></a:tblGrid><a:tr h="0"><a:tc><a:txBody><a:bodyPr /><a:lstStyle /><a:p><a:endParaRPr /></a:p></a:txBody><a:tcPr /></a:tc><a:tc><a:txBody><a:bodyPr /><a:lstStyle /><a:p><a:pPr lvl="0" indent="0" marL="0"><a:buNone /></a:pPr><a:r><a:rPr b="1" /><a:t>ALM Response Generation</a:t></a:r></a:p></a:txBody><a:tcPr /></a:tc><a:tc><a:txBody><a:bodyPr /><a:lstStyle /><a:p><a:endParaRPr /></a:p></a:txBody><a:tcPr /></a:tc></a:tr><a:tr h="0"><a:tc><a:txBody><a:bodyPr /><a:lstStyle /><a:p><a:pPr lvl="0" indent="0" marL="0"><a:buNone /></a:pPr><a:r><a:rPr /><a:t>Input Activation</a:t></a:r></a:p></a:txBody></a:tc><a:tc><a:txBody><a:bodyPr /><a:lstStyle /><a:p><a:pPr lvl="0" indent="0" marL="0"><a:buNone /></a:pPr><a14:m><m:oMath xmlns:m="http://schemas.openxmlformats.org/officeDocument/2006/math"><m:sSub><m:e><m:r><m:t>a</m:t></m:r></m:e><m:sub><m:r><m:t>i</m:t></m:r></m:sub></m:sSub><m:d><m:dPr><m:begChr m:val="(" /><m:endChr m:val=")" /><m:sepChr m:val="" /><m:grow /></m:dPr><m:e><m:r><m:t>X</m:t></m:r></m:e></m:d><m:r><m:rPr><m:sty m:val="p" /></m:rPr><m:t>=</m:t></m:r><m:f><m:fPr><m:type m:val="bar" /></m:fPr><m:num><m:sSup><m:e><m:r><m:t>e</m:t></m:r></m:e><m:sup><m:r><m:rPr><m:sty m:val="p" /></m:rPr><m:t>−</m:t></m:r><m:r><m:t>c</m:t></m:r><m:sSup><m:e><m:d><m:dPr><m:begChr m:val="(" /><m:endChr m:val=")" /><m:sepChr m:val="" /><m:grow /></m:dPr><m:e><m:r><m:t>X</m:t></m:r><m:r><m:rPr><m:sty m:val="p" /></m:rPr><m:t>−</m:t></m:r><m:sSub><m:e><m:r><m:t>X</m:t></m:r></m:e><m:sub><m:r><m:t>i</m:t></m:r></m:sub></m:sSub></m:e></m:d></m:e><m:sup><m:r><m:t>2</m:t></m:r></m:sup></m:sSup></m:sup></m:sSup></m:num><m:den><m:nary><m:naryPr><m:chr m:val="∑" /><m:limLoc m:val="undOvr" /><m:subHide m:val="off" /><m:supHide m:val="off" /></m:naryPr><m:sub><m:r><m:t>k</m:t></m:r><m:r><m:rPr><m:sty m:val="p" /></m:rPr><m:t>=</m:t></m:r><m:r><m:t>1</m:t></m:r></m:sub><m:sup><m:r><m:t>M</m:t></m:r></m:sup><m:e><m:sSup><m:e><m:r><m:t>e</m:t></m:r></m:e><m:sup><m:r><m:rPr><m:sty m:val="p" /></m:rPr><m:t>−</m:t></m:r><m:r><m:t>c</m:t></m:r><m:sSup><m:e><m:d><m:dPr><m:begChr m:val="(" /><m:endChr m:val=")" /><m:sepChr m:val="" /><m:grow /></m:dPr><m:e><m:r><m:t>X</m:t></m:r><m:r><m:rPr><m:sty m:val="p" /></m:rPr><m:t>−</m:t></m:r><m:sSub><m:e><m:r><m:t>X</m:t></m:r></m:e><m:sub><m:r><m:t>k</m:t></m:r></m:sub></m:sSub></m:e></m:d></m:e><m:sup><m:r><m:t>2</m:t></m:r></m:sup></m:sSup></m:sup></m:sSup></m:e></m:nary></m:den></m:f></m:oMath></a14:m></a:p></a:txBody></a:tc><a:tc><a:txBody><a:bodyPr /><a:lstStyle /><a:p><a:pPr lvl="0" indent="0" marL="0"><a:buNone /></a:pPr><a:r><a:rPr /><a:t>Input nodes activate as a function of Gaussian similarity to stimulus</a:t></a:r></a:p></a:txBody></a:tc></a:tr><a:tr h="0"><a:tc><a:txBody><a:bodyPr /><a:lstStyle /><a:p><a:pPr lvl="0" indent="0" marL="0"><a:buNone /></a:pPr><a:r><a:rPr /><a:t>Output Activation</a:t></a:r></a:p></a:txBody></a:tc><a:tc><a:txBody><a:bodyPr /><a:lstStyle /><a:p><a:pPr lvl="0" indent="0" marL="0"><a:buNone /></a:pPr><a14:m><m:oMath xmlns:m="http://schemas.openxmlformats.org/officeDocument/2006/math"><m:sSub><m:e><m:r><m:t>O</m:t></m:r></m:e><m:sub><m:r><m:t>j</m:t></m:r></m:sub></m:sSub><m:d><m:dPr><m:begChr m:val="(" /><m:endChr m:val=")" /><m:sepChr m:val="" /><m:grow /></m:dPr><m:e><m:r><m:t>X</m:t></m:r></m:e></m:d><m:r><m:rPr><m:sty m:val="p" /></m:rPr><m:t>=</m:t></m:r><m:nary><m:naryPr><m:chr m:val="∑" /><m:limLoc m:val="undOvr" /><m:subHide m:val="off" /><m:supHide m:val="off" /></m:naryPr><m:sub><m:r><m:t>k</m:t></m:r><m:r><m:rPr><m:sty m:val="p" /></m:rPr><m:t>=</m:t></m:r><m:r><m:t>1</m:t></m:r></m:sub><m:sup><m:r><m:t>M</m:t></m:r></m:sup><m:e><m:sSub><m:e><m:r><m:t>w</m:t></m:r></m:e><m:sub><m:r><m:t>j</m:t></m:r><m:r><m:t>i</m:t></m:r></m:sub></m:sSub></m:e></m:nary><m:r><m:rPr><m:sty m:val="p" /></m:rPr><m:t>⋅</m:t></m:r><m:sSub><m:e><m:r><m:t>a</m:t></m:r></m:e><m:sub><m:r><m:t>i</m:t></m:r></m:sub></m:sSub><m:d><m:dPr><m:begChr m:val="(" /><m:endChr m:val=")" /><m:sepChr m:val="" /><m:grow /></m:dPr><m:e><m:r><m:t>X</m:t></m:r></m:e></m:d></m:oMath></a14:m></a:p></a:txBody></a:tc><a:tc><a:txBody><a:bodyPr /><a:lstStyle /><a:p><a:pPr lvl="0" indent="0" marL="0"><a:buNone /></a:pPr><a:r><a:rPr /><a:t>Output unit </a:t></a:r><a14:m><m:oMath xmlns:m="http://schemas.openxmlformats.org/officeDocument/2006/math"><m:sSub><m:e><m:r><m:t>O</m:t></m:r></m:e><m:sub><m:r><m:t>j</m:t></m:r></m:sub></m:sSub></m:oMath></a14:m><a:r><a:rPr /><a:t> activation is the weighted sum of input activations and association weights</a:t></a:r></a:p></a:txBody></a:tc></a:tr><a:tr h="0"><a:tc><a:txBody><a:bodyPr /><a:lstStyle /><a:p><a:pPr lvl="0" indent="0" marL="0"><a:buNone /></a:pPr><a:r><a:rPr /><a:t>Output Probability</a:t></a:r></a:p></a:txBody></a:tc><a:tc><a:txBody><a:bodyPr /><a:lstStyle /><a:p><a:pPr lvl="0" indent="0" marL="0"><a:buNone /></a:pPr><a14:m><m:oMath xmlns:m="http://schemas.openxmlformats.org/officeDocument/2006/math"><m:r><m:t>P</m:t></m:r><m:d><m:dPr><m:begChr m:val="[" /><m:endChr m:val="]" /><m:sepChr m:val="" /><m:grow /></m:dPr><m:e><m:sSub><m:e><m:r><m:t>Y</m:t></m:r></m:e><m:sub><m:r><m:t>j</m:t></m:r></m:sub></m:sSub><m:r><m:rPr><m:sty m:val="p" /></m:rPr><m:t>|</m:t></m:r><m:r><m:t>X</m:t></m:r></m:e></m:d><m:r><m:rPr><m:sty m:val="p" /></m:rPr><m:t>=</m:t></m:r><m:f><m:fPr><m:type m:val="bar" /></m:fPr><m:num><m:sSub><m:e><m:r><m:t>O</m:t></m:r></m:e><m:sub><m:r><m:t>j</m:t></m:r></m:sub></m:sSub><m:d><m:dPr><m:begChr m:val="(" /><m:endChr m:val=")" /><m:sepChr m:val="" /><m:grow /></m:dPr><m:e><m:r><m:t>X</m:t></m:r></m:e></m:d></m:num><m:den><m:nary><m:naryPr><m:chr m:val="∑" /><m:limLoc m:val="undOvr" /><m:subHide m:val="off" /><m:supHide m:val="off" /></m:naryPr><m:sub><m:r><m:t>k</m:t></m:r><m:r><m:rPr><m:sty m:val="p" /></m:rPr><m:t>=</m:t></m:r><m:r><m:t>1</m:t></m:r></m:sub><m:sup><m:r><m:t>M</m:t></m:r></m:sup><m:e><m:sSub><m:e><m:r><m:t>O</m:t></m:r></m:e><m:sub><m:r><m:t>k</m:t></m:r></m:sub></m:sSub></m:e></m:nary><m:d><m:dPr><m:begChr m:val="(" /><m:endChr m:val=")" /><m:sepChr m:val="" /><m:grow /></m:dPr><m:e><m:r><m:t>X</m:t></m:r></m:e></m:d></m:den></m:f></m:oMath></a14:m></a:p></a:txBody></a:tc><a:tc><a:txBody><a:bodyPr /><a:lstStyle /><a:p><a:pPr lvl="0" indent="0" marL="0"><a:buNone /></a:pPr><a:r><a:rPr /><a:t>The response, </a:t></a:r><a14:m><m:oMath xmlns:m="http://schemas.openxmlformats.org/officeDocument/2006/math"><m:sSub><m:e><m:r><m:t>Y</m:t></m:r></m:e><m:sub><m:r><m:t>j</m:t></m:r></m:sub></m:sSub></m:oMath></a14:m><a:r><a:rPr /><a:t> probabilites computed via Luce’s choice rule</a:t></a:r></a:p></a:txBody></a:tc></a:tr><a:tr h="0"><a:tc><a:txBody><a:bodyPr /><a:lstStyle /><a:p><a:pPr lvl="0" indent="0" marL="0"><a:buNone /></a:pPr><a:r><a:rPr /><a:t>Mean Output</a:t></a:r></a:p></a:txBody></a:tc><a:tc><a:txBody><a:bodyPr /><a:lstStyle /><a:p><a:pPr lvl="0" indent="0" marL="0"><a:buNone /></a:pPr><a14:m><m:oMath xmlns:m="http://schemas.openxmlformats.org/officeDocument/2006/math"><m:r><m:t>m</m:t></m:r><m:d><m:dPr><m:begChr m:val="(" /><m:endChr m:val=")" /><m:sepChr m:val="" /><m:grow /></m:dPr><m:e><m:r><m:t>X</m:t></m:r></m:e></m:d><m:r><m:rPr><m:sty m:val="p" /></m:rPr><m:t>=</m:t></m:r><m:nary><m:naryPr><m:chr m:val="∑" /><m:limLoc m:val="undOvr" /><m:subHide m:val="off" /><m:supHide m:val="off" /></m:naryPr><m:sub><m:r><m:t>j</m:t></m:r><m:r><m:rPr><m:sty m:val="p" /></m:rPr><m:t>=</m:t></m:r><m:r><m:t>1</m:t></m:r></m:sub><m:sup><m:r><m:t>L</m:t></m:r></m:sup><m:e><m:sSub><m:e><m:r><m:t>Y</m:t></m:r></m:e><m:sub><m:r><m:t>j</m:t></m:r></m:sub></m:sSub></m:e></m:nary><m:r><m:rPr><m:sty m:val="p" /></m:rPr><m:t>⋅</m:t></m:r><m:f><m:fPr><m:type m:val="bar" /></m:fPr><m:num><m:sSub><m:e><m:r><m:t>O</m:t></m:r></m:e><m:sub><m:r><m:t>j</m:t></m:r></m:sub></m:sSub><m:d><m:dPr><m:begChr m:val="(" /><m:endChr m:val=")" /><m:sepChr m:val="" /><m:grow /></m:dPr><m:e><m:r><m:t>x</m:t></m:r></m:e></m:d></m:num><m:den><m:nary><m:naryPr><m:chr m:val="∑" /><m:limLoc m:val="undOvr" /><m:subHide m:val="off" /><m:supHide m:val="off" /></m:naryPr><m:sub><m:r><m:t>k</m:t></m:r><m:r><m:rPr><m:sty m:val="p" /></m:rPr><m:t>=</m:t></m:r><m:r><m:t>1</m:t></m:r></m:sub><m:sup><m:r><m:t>M</m:t></m:r></m:sup><m:e><m:sSub><m:e><m:r><m:t>O</m:t></m:r></m:e><m:sub><m:r><m:t>k</m:t></m:r></m:sub></m:sSub></m:e></m:nary><m:d><m:dPr><m:begChr m:val="(" /><m:endChr m:val=")" /><m:sepChr m:val="" /><m:grow /></m:dPr><m:e><m:r><m:t>X</m:t></m:r></m:e></m:d></m:den></m:f></m:oMath></a14:m></a:p></a:txBody></a:tc><a:tc><a:txBody><a:bodyPr /><a:lstStyle /><a:p><a:pPr lvl="0" indent="0" marL="0"><a:buNone /></a:pPr><a:r><a:rPr /><a:t>Weighted average of probabilities determines response to X</a:t></a:r></a:p></a:txBody></a:tc></a:tr><a:tr h="0"><a:tc><a:txBody><a:bodyPr /><a:lstStyle /><a:p><a:endParaRPr /></a:p></a:txBody></a:tc><a:tc><a:txBody><a:bodyPr /><a:lstStyle /><a:p><a:pPr lvl="0" indent="0" marL="0"><a:buNone /></a:pPr><a:r><a:rPr b="1" /><a:t>ALM Learning</a:t></a:r></a:p></a:txBody></a:tc><a:tc><a:txBody><a:bodyPr /><a:lstStyle /><a:p><a:endParaRPr /></a:p></a:txBody></a:tc></a:tr><a:tr h="0"><a:tc><a:txBody><a:bodyPr /><a:lstStyle /><a:p><a:pPr lvl="0" indent="0" marL="0"><a:buNone /></a:pPr><a:r><a:rPr /><a:t>Feedback</a:t></a:r></a:p></a:txBody></a:tc><a:tc><a:txBody><a:bodyPr /><a:lstStyle /><a:p><a:pPr lvl="0" indent="0" marL="0"><a:buNone /></a:pPr><a14:m><m:oMath xmlns:m="http://schemas.openxmlformats.org/officeDocument/2006/math"><m:sSub><m:e><m:r><m:t>f</m:t></m:r></m:e><m:sub><m:r><m:t>j</m:t></m:r></m:sub></m:sSub><m:d><m:dPr><m:begChr m:val="(" /><m:endChr m:val=")" /><m:sepChr m:val="" /><m:grow /></m:dPr><m:e><m:r><m:t>Z</m:t></m:r></m:e></m:d><m:r><m:rPr><m:sty m:val="p" /></m:rPr><m:t>=</m:t></m:r><m:sSup><m:e><m:r><m:t>e</m:t></m:r></m:e><m:sup><m:r><m:rPr><m:sty m:val="p" /></m:rPr><m:t>−</m:t></m:r><m:r><m:t>c</m:t></m:r><m:sSup><m:e><m:d><m:dPr><m:begChr m:val="(" /><m:endChr m:val=")" /><m:sepChr m:val="" /><m:grow /></m:dPr><m:e><m:r><m:t>Z</m:t></m:r><m:r><m:rPr><m:sty m:val="p" /></m:rPr><m:t>−</m:t></m:r><m:sSub><m:e><m:r><m:t>Y</m:t></m:r></m:e><m:sub><m:r><m:t>j</m:t></m:r></m:sub></m:sSub></m:e></m:d></m:e><m:sup><m:r><m:t>2</m:t></m:r></m:sup></m:sSup></m:sup></m:sSup></m:oMath></a14:m></a:p></a:txBody></a:tc><a:tc><a:txBody><a:bodyPr /><a:lstStyle /><a:p><a:pPr lvl="0" indent="0" marL="0"><a:buNone /></a:pPr><a:r><a:rPr /><a:t>feedback signal Z computed as similarity between ideal response and observed response</a:t></a:r></a:p></a:txBody></a:tc></a:tr><a:tr h="0"><a:tc><a:txBody><a:bodyPr /><a:lstStyle /><a:p><a:pPr lvl="0" indent="0" marL="0"><a:buNone /></a:pPr><a:r><a:rPr /><a:t>magnitude of error</a:t></a:r></a:p></a:txBody></a:tc><a:tc><a:txBody><a:bodyPr /><a:lstStyle /><a:p><a:pPr lvl="0" indent="0" marL="0"><a:buNone /></a:pPr><a14:m><m:oMath xmlns:m="http://schemas.openxmlformats.org/officeDocument/2006/math"><m:sSub><m:e><m:r><m:t>Δ</m:t></m:r></m:e><m:sub><m:r><m:t>j</m:t></m:r><m:r><m:t>i</m:t></m:r></m:sub></m:sSub><m:r><m:rPr><m:sty m:val="p" /></m:rPr><m:t>=</m:t></m:r><m:d><m:dPr><m:begChr m:val="(" /><m:endChr m:val=")" /><m:sepChr m:val="" /><m:grow /></m:dPr><m:e><m:sSub><m:e><m:r><m:t>f</m:t></m:r></m:e><m:sub><m:r><m:t>j</m:t></m:r></m:sub></m:sSub><m:d><m:dPr><m:begChr m:val="(" /><m:endChr m:val=")" /><m:sepChr m:val="" /><m:grow /></m:dPr><m:e><m:r><m:t>Z</m:t></m:r></m:e></m:d><m:r><m:rPr><m:sty m:val="p" /></m:rPr><m:t>−</m:t></m:r><m:sSub><m:e><m:r><m:t>o</m:t></m:r></m:e><m:sub><m:r><m:t>j</m:t></m:r></m:sub></m:sSub><m:d><m:dPr><m:begChr m:val="(" /><m:endChr m:val=")" /><m:sepChr m:val="" /><m:grow /></m:dPr><m:e><m:r><m:t>X</m:t></m:r></m:e></m:d></m:e></m:d><m:sSub><m:e><m:r><m:t>a</m:t></m:r></m:e><m:sub><m:r><m:t>i</m:t></m:r></m:sub></m:sSub><m:d><m:dPr><m:begChr m:val="(" /><m:endChr m:val=")" /><m:sepChr m:val="" /><m:grow /></m:dPr><m:e><m:r><m:t>X</m:t></m:r></m:e></m:d></m:oMath></a14:m></a:p></a:txBody></a:tc><a:tc><a:txBody><a:bodyPr /><a:lstStyle /><a:p><a:pPr lvl="0" indent="0" marL="0"><a:buNone /></a:pPr><a:r><a:rPr /><a:t>Delta rule to update weights.</a:t></a:r></a:p></a:txBody></a:tc></a:tr><a:tr h="0"><a:tc><a:txBody><a:bodyPr /><a:lstStyle /><a:p><a:pPr lvl="0" indent="0" marL="0"><a:buNone /></a:pPr><a:r><a:rPr /><a:t>Update Weights</a:t></a:r></a:p></a:txBody></a:tc><a:tc><a:txBody><a:bodyPr /><a:lstStyle /><a:p><a:pPr lvl="0" indent="0" marL="0"><a:buNone /></a:pPr><a14:m><m:oMath xmlns:m="http://schemas.openxmlformats.org/officeDocument/2006/math"><m:sSubSup><m:e><m:r><m:t>w</m:t></m:r></m:e><m:sub><m:r><m:t>j</m:t></m:r><m:r><m:t>i</m:t></m:r></m:sub><m:sup><m:r><m:t>n</m:t></m:r><m:r><m:t>e</m:t></m:r><m:r><m:t>w</m:t></m:r></m:sup></m:sSubSup><m:r><m:rPr><m:sty m:val="p" /></m:rPr><m:t>=</m:t></m:r><m:sSub><m:e><m:r><m:t>w</m:t></m:r></m:e><m:sub><m:r><m:t>j</m:t></m:r><m:r><m:t>i</m:t></m:r></m:sub></m:sSub><m:r><m:rPr><m:sty m:val="p" /></m:rPr><m:t>+</m:t></m:r><m:r><m:t>η</m:t></m:r><m:sSub><m:e><m:r><m:t>Δ</m:t></m:r></m:e><m:sub><m:r><m:t>j</m:t></m:r><m:r><m:t>i</m:t></m:r></m:sub></m:sSub></m:oMath></a14:m></a:p></a:txBody></a:tc><a:tc><a:txBody><a:bodyPr /><a:lstStyle /><a:p><a:pPr lvl="0" indent="0" marL="0"><a:buNone /></a:pPr><a:r><a:rPr /><a:t>Updates scaled by learning rate parameter </a:t></a:r><a14:m><m:oMath xmlns:m="http://schemas.openxmlformats.org/officeDocument/2006/math"><m:r><m:t>η</m:t></m:r></m:oMath></a14:m><a:r><a:rPr /><a:t>.</a:t></a:r></a:p></a:txBody></a:tc></a:tr></a:tbl></a:graphicData></a:graphic></p:graphicFrame></p:spTree></p:cSld>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But also plenty of contradictory results and complications</a:t>
            </a:r>
          </a:p>
          <a:p>
            <a:pPr lvl="0"/>
            <a:r>
              <a:rPr/>
              <a:t>Cases where varied training doesn’t benefit generalization</a:t>
            </a:r>
          </a:p>
          <a:p>
            <a:pPr lvl="0"/>
            <a:r>
              <a:rPr/>
              <a:t>Cases where more training variation results in worse outcomes</a:t>
            </a:r>
          </a:p>
          <a:p>
            <a:pPr lvl="0"/>
            <a:r>
              <a:rPr/>
              <a:t>Cases where the influence of variation interacts with some other factor</a:t>
            </a:r>
          </a:p>
          <a:p>
            <a:pPr lvl="1"/>
            <a:r>
              <a:rPr/>
              <a:t>difficulty</a:t>
            </a:r>
          </a:p>
          <a:p>
            <a:pPr lvl="1"/>
            <a:r>
              <a:rPr/>
              <a:t>prior knowledge</a:t>
            </a:r>
          </a:p>
          <a:p>
            <a:pPr lvl="1"/>
            <a:r>
              <a:rPr/>
              <a:t>Frequency effects, or amount of training/learning before testing</a:t>
            </a:r>
          </a:p>
        </p:txBody>
      </p:sp>
    </p:spTree>
  </p:cSld>
</p:sld>
</file>

<file path=ppt/slides/slide60.xml><?xml version="1.0" encoding="UTF-8"?><p:sld xmlns:a="http://schemas.openxmlformats.org/drawingml/2006/main" xmlns:r="http://schemas.openxmlformats.org/officeDocument/2006/relationships" xmlns:p="http://schemas.openxmlformats.org/presentationml/2006/main"><p:cSld><p:spTree><p:nvGrpSpPr><p:cNvPr id="1" name="" /><p:cNvGrpSpPr /><p:nvPr /></p:nvGrpSpPr><p:grpSpPr><a:xfrm><a:off x="0" y="0" /><a:ext cx="0" cy="0" /><a:chOff x="0" y="0" /><a:chExt cx="0" cy="0" /></a:xfrm></p:grpSpPr><p:sp><p:nvSpPr><p:cNvPr id="4" name="Text Placeholder 3" /><p:cNvSpPr><a:spLocks noGrp="1" /></p:cNvSpPr><p:nvPr><p:ph idx="2" sz="half" type="body" /></p:nvPr></p:nvSpPr><p:spPr /><p:txBody><a:bodyPr /><a:lstStyle /><a:p><a:pPr lvl="0" indent="0" marL="0"><a:spcBef><a:spcPts val="3000" /></a:spcBef><a:buNone /></a:pPr><a:r><a:rPr b="1" /><a:t>EXAM</a:t></a:r></a:p></p:txBody></p:sp><p:graphicFrame><p:nvGraphicFramePr><p:cNvPr id="6" name="Content Placeholder 5" /><p:cNvGraphicFramePr><a:graphicFrameLocks noGrp="1" /></p:cNvGraphicFramePr><p:nvPr><p:ph idx="1" /></p:nvPr></p:nvGraphicFramePr><p:xfrm><a:off x="3568700" y="203200" /><a:ext cx="5105400" cy="4381500" /></p:xfrm><a:graphic><a:graphicData uri="http://schemas.openxmlformats.org/drawingml/2006/table"><a:tbl><a:tblPr firstRow="1" bandRow="1"><a:tableStyleId>{5C22544A-7EE6-4342-B048-85BDC9FD1C3A}</a:tableStyleId></a:tblPr><a:tblGrid><a:gridCol w="419100" /><a:gridCol w="2362200" /><a:gridCol w="2324100" /></a:tblGrid><a:tr h="0"><a:tc><a:txBody><a:bodyPr /><a:lstStyle /><a:p><a:endParaRPr /></a:p></a:txBody><a:tcPr /></a:tc><a:tc><a:txBody><a:bodyPr /><a:lstStyle /><a:p><a:pPr lvl="0" indent="0" marL="0"><a:buNone /></a:pPr><a:r><a:rPr b="1" /><a:t>EXAM Response Generation</a:t></a:r></a:p></a:txBody><a:tcPr /></a:tc><a:tc><a:txBody><a:bodyPr /><a:lstStyle /><a:p><a:endParaRPr /></a:p></a:txBody><a:tcPr /></a:tc></a:tr><a:tr h="0"><a:tc><a:txBody><a:bodyPr /><a:lstStyle /><a:p><a:pPr lvl="0" indent="0" marL="0"><a:buNone /></a:pPr><a:r><a:rPr /><a:t>Instance Retrieval</a:t></a:r></a:p></a:txBody></a:tc><a:tc><a:txBody><a:bodyPr /><a:lstStyle /><a:p><a:pPr lvl="0" indent="0" marL="0"><a:buNone /></a:pPr><a14:m><m:oMath xmlns:m="http://schemas.openxmlformats.org/officeDocument/2006/math"><m:r><m:t>P</m:t></m:r><m:d><m:dPr><m:begChr m:val="[" /><m:endChr m:val="]" /><m:sepChr m:val="" /><m:grow /></m:dPr><m:e><m:sSub><m:e><m:r><m:t>X</m:t></m:r></m:e><m:sub><m:r><m:t>i</m:t></m:r></m:sub></m:sSub><m:r><m:rPr><m:sty m:val="p" /></m:rPr><m:t>|</m:t></m:r><m:r><m:t>X</m:t></m:r></m:e></m:d><m:r><m:rPr><m:sty m:val="p" /></m:rPr><m:t>=</m:t></m:r><m:f><m:fPr><m:type m:val="bar" /></m:fPr><m:num><m:sSub><m:e><m:r><m:t>a</m:t></m:r></m:e><m:sub><m:r><m:t>i</m:t></m:r></m:sub></m:sSub><m:d><m:dPr><m:begChr m:val="(" /><m:endChr m:val=")" /><m:sepChr m:val="" /><m:grow /></m:dPr><m:e><m:r><m:t>X</m:t></m:r></m:e></m:d></m:num><m:den><m:nary><m:naryPr><m:chr m:val="∑" /><m:limLoc m:val="undOvr" /><m:subHide m:val="off" /><m:supHide m:val="off" /></m:naryPr><m:sub><m:r><m:t>k</m:t></m:r><m:r><m:rPr><m:sty m:val="p" /></m:rPr><m:t>=</m:t></m:r><m:r><m:t>1</m:t></m:r></m:sub><m:sup><m:r><m:t>M</m:t></m:r></m:sup><m:e><m:sSub><m:e><m:r><m:t>a</m:t></m:r></m:e><m:sub><m:r><m:t>k</m:t></m:r></m:sub></m:sSub></m:e></m:nary><m:d><m:dPr><m:begChr m:val="(" /><m:endChr m:val=")" /><m:sepChr m:val="" /><m:grow /></m:dPr><m:e><m:r><m:t>X</m:t></m:r></m:e></m:d></m:den></m:f></m:oMath></a14:m></a:p></a:txBody></a:tc><a:tc><a:txBody><a:bodyPr /><a:lstStyle /><a:p><a:pPr lvl="0" indent="0" marL="0"><a:buNone /></a:pPr><a:r><a:rPr /><a:t>Novel test stimulus </a:t></a:r><a14:m><m:oMath xmlns:m="http://schemas.openxmlformats.org/officeDocument/2006/math"><m:r><m:t>X</m:t></m:r></m:oMath></a14:m><a:r><a:rPr /><a:t> activates input nodes </a:t></a:r><a14:m><m:oMath xmlns:m="http://schemas.openxmlformats.org/officeDocument/2006/math"><m:sSub><m:e><m:r><m:t>X</m:t></m:r></m:e><m:sub><m:r><m:t>i</m:t></m:r></m:sub></m:sSub></m:oMath></a14:m></a:p></a:txBody></a:tc></a:tr><a:tr h="0"><a:tc><a:txBody><a:bodyPr /><a:lstStyle /><a:p><a:pPr lvl="0" indent="0" marL="0"><a:buNone /></a:pPr><a:r><a:rPr /><a:t>Slope Computation</a:t></a:r></a:p></a:txBody></a:tc><a:tc><a:txBody><a:bodyPr /><a:lstStyle /><a:p><a:pPr lvl="0" indent="0" marL="0"><a:buNone /></a:pPr><a14:m><m:oMath xmlns:m="http://schemas.openxmlformats.org/officeDocument/2006/math"><m:r><m:t>S</m:t></m:r><m:r><m:rPr><m:sty m:val="p" /></m:rPr><m:t>=</m:t></m:r><m:f><m:fPr><m:type m:val="bar" /></m:fPr><m:num><m:r><m:t>m</m:t></m:r><m:d><m:dPr><m:begChr m:val="(" /><m:endChr m:val=")" /><m:sepChr m:val="" /><m:grow /></m:dPr><m:e><m:sSub><m:e><m:r><m:t>X</m:t></m:r></m:e><m:sub><m:r><m:t>1</m:t></m:r></m:sub></m:sSub></m:e></m:d><m:r><m:rPr><m:sty m:val="p" /></m:rPr><m:t>−</m:t></m:r><m:r><m:t>m</m:t></m:r><m:d><m:dPr><m:begChr m:val="(" /><m:endChr m:val=")" /><m:sepChr m:val="" /><m:grow /></m:dPr><m:e><m:sSub><m:e><m:r><m:t>X</m:t></m:r></m:e><m:sub><m:r><m:t>2</m:t></m:r></m:sub></m:sSub></m:e></m:d></m:num><m:den><m:sSub><m:e><m:r><m:t>X</m:t></m:r></m:e><m:sub><m:r><m:t>1</m:t></m:r></m:sub></m:sSub><m:r><m:rPr><m:sty m:val="p" /></m:rPr><m:t>−</m:t></m:r><m:sSub><m:e><m:r><m:t>X</m:t></m:r></m:e><m:sub><m:r><m:t>2</m:t></m:r></m:sub></m:sSub></m:den></m:f></m:oMath></a14:m></a:p></a:txBody></a:tc><a:tc><a:txBody><a:bodyPr /><a:lstStyle /><a:p><a:pPr lvl="0" indent="0" marL="0"><a:buNone /></a:pPr><a:r><a:rPr /><a:t>Slope value, </a:t></a:r><a14:m><m:oMath xmlns:m="http://schemas.openxmlformats.org/officeDocument/2006/math"><m:r><m:t>S</m:t></m:r></m:oMath></a14:m><a:r><a:rPr /><a:t> computed from nearest training instances</a:t></a:r></a:p></a:txBody></a:tc></a:tr><a:tr h="0"><a:tc><a:txBody><a:bodyPr /><a:lstStyle /><a:p><a:pPr lvl="0" indent="0" marL="0"><a:buNone /></a:pPr><a:r><a:rPr /><a:t>Response</a:t></a:r></a:p></a:txBody></a:tc><a:tc><a:txBody><a:bodyPr /><a:lstStyle /><a:p><a:pPr lvl="0" indent="0" marL="0"><a:buNone /></a:pPr><a14:m><m:oMath xmlns:m="http://schemas.openxmlformats.org/officeDocument/2006/math"><m:r><m:t>E</m:t></m:r><m:d><m:dPr><m:begChr m:val="[" /><m:endChr m:val="]" /><m:sepChr m:val="" /><m:grow /></m:dPr><m:e><m:r><m:t>Y</m:t></m:r><m:r><m:rPr><m:sty m:val="p" /></m:rPr><m:t>|</m:t></m:r><m:sSub><m:e><m:r><m:t>X</m:t></m:r></m:e><m:sub><m:r><m:t>i</m:t></m:r></m:sub></m:sSub></m:e></m:d><m:r><m:rPr><m:sty m:val="p" /></m:rPr><m:t>=</m:t></m:r><m:r><m:t>m</m:t></m:r><m:d><m:dPr><m:begChr m:val="(" /><m:endChr m:val=")" /><m:sepChr m:val="" /><m:grow /></m:dPr><m:e><m:sSub><m:e><m:r><m:t>X</m:t></m:r></m:e><m:sub><m:r><m:t>i</m:t></m:r></m:sub></m:sSub></m:e></m:d><m:r><m:rPr><m:sty m:val="p" /></m:rPr><m:t>+</m:t></m:r><m:r><m:t>S</m:t></m:r><m:r><m:rPr><m:sty m:val="p" /></m:rPr><m:t>⋅</m:t></m:r><m:d><m:dPr><m:begChr m:val="[" /><m:endChr m:val="]" /><m:sepChr m:val="" /><m:grow /></m:dPr><m:e><m:r><m:t>X</m:t></m:r><m:r><m:rPr><m:sty m:val="p" /></m:rPr><m:t>−</m:t></m:r><m:sSub><m:e><m:r><m:t>X</m:t></m:r></m:e><m:sub><m:r><m:t>i</m:t></m:r></m:sub></m:sSub></m:e></m:d></m:oMath></a14:m></a:p></a:txBody></a:tc><a:tc><a:txBody><a:bodyPr /><a:lstStyle /><a:p><a:pPr lvl="0" indent="0" marL="0"><a:buNone /></a:pPr><a:r><a:rPr /><a:t>Final EXAM response is the ALM response for the nearest training stimulus, </a:t></a:r><a14:m><m:oMath xmlns:m="http://schemas.openxmlformats.org/officeDocument/2006/math"><m:r><m:t>m</m:t></m:r><m:d><m:dPr><m:begChr m:val="(" /><m:endChr m:val=")" /><m:sepChr m:val="" /><m:grow /></m:dPr><m:e><m:sSub><m:e><m:r><m:t>X</m:t></m:r></m:e><m:sub><m:r><m:t>i</m:t></m:r></m:sub></m:sSub></m:e></m:d></m:oMath></a14:m><a:r><a:rPr /><a:t>, adjusted by local slope </a:t></a:r><a14:m><m:oMath xmlns:m="http://schemas.openxmlformats.org/officeDocument/2006/math"><m:r><m:t>S</m:t></m:r></m:oMath></a14:m><a:r><a:rPr /><a:t>.</a:t></a:r></a:p></a:txBody></a:tc></a:tr></a:tbl></a:graphicData></a:graphic></p:graphicFrame></p:spTree></p:cSld>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Now published in Cognitive Psychology - (Gorman &amp; Goldstone, 2022)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Project 1</a:t>
            </a:r>
          </a:p>
          <a:p>
            <a:pPr lvl="0"/>
            <a:r>
              <a:rPr/>
              <a:t>Visuomotor projectile launching task</a:t>
            </a:r>
          </a:p>
          <a:p>
            <a:pPr lvl="0"/>
            <a:r>
              <a:rPr/>
              <a:t>two experiments</a:t>
            </a:r>
          </a:p>
          <a:p>
            <a:pPr lvl="0"/>
            <a:r>
              <a:rPr/>
              <a:t>Beneficial effect of variability</a:t>
            </a:r>
          </a:p>
          <a:p>
            <a:pPr lvl="0"/>
            <a:r>
              <a:rPr/>
              <a:t>Instance-based similarity model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Project 2</a:t>
            </a:r>
          </a:p>
          <a:p>
            <a:pPr lvl="0"/>
            <a:r>
              <a:rPr/>
              <a:t>Visuomotor extrapolation task</a:t>
            </a:r>
          </a:p>
          <a:p>
            <a:pPr lvl="0"/>
            <a:r>
              <a:rPr/>
              <a:t>Three experiments</a:t>
            </a:r>
          </a:p>
          <a:p>
            <a:pPr lvl="0"/>
            <a:r>
              <a:rPr/>
              <a:t>Effect of variability is null or negative</a:t>
            </a:r>
          </a:p>
          <a:p>
            <a:pPr lvl="0"/>
            <a:r>
              <a:rPr/>
              <a:t>Connectionist model (ALM) and hybrid associative &amp; rule model (EXAM)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Project 1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An instance-based model account of the benefits of varied practice in visuomotor skill</a:t>
            </a:r>
            <a:r>
              <a:rPr b="1" baseline="30000">
                <a:hlinkClick r:id="rId2" action="ppaction://hlinksldjump"/>
              </a:rPr>
              <a:t>1</a:t>
            </a:r>
          </a:p>
          <a:p>
            <a:pPr lvl="0" indent="0" marL="0">
              <a:buNone/>
            </a:pP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Theoretical Frameworks</a:t>
            </a:r>
          </a:p>
          <a:p>
            <a:pPr lvl="0" indent="0" marL="0">
              <a:buNone/>
            </a:pPr>
          </a:p>
          <a:p>
            <a:pPr lvl="0"/>
            <a:r>
              <a:rPr/>
              <a:t>Desirable Difficulties Framework (Bjork &amp; Bjork, 2011) </a:t>
            </a:r>
            <a:br/>
          </a:p>
          <a:p>
            <a:pPr lvl="0"/>
            <a:r>
              <a:rPr/>
              <a:t>Challenge Point Framework (Guadagnoli &amp; Lee, 2004)</a:t>
            </a:r>
          </a:p>
          <a:p>
            <a:pPr lvl="0"/>
            <a:r>
              <a:rPr/>
              <a:t>Schema Theory (Schmidt, 1975)</a:t>
            </a:r>
          </a:p>
          <a:p>
            <a:pPr lvl="0" indent="0" marL="0">
              <a:buNone/>
            </a:pPr>
            <a:r>
              <a:rPr/>
              <a:t>Schmidt (1975) Bjork &amp; Bjork (2011) Guadagnoli &amp; Lee (2004)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Variability in Learning Generalization: A Computational Modeling Approach</dc:title>
  <dc:creator>Thomas Gorman</dc:creator>
  <cp:keywords/>
  <dcterms:created xsi:type="dcterms:W3CDTF">2024-05-28T12:38:17Z</dcterms:created>
  <dcterms:modified xsi:type="dcterms:W3CDTF">2024-05-28T12:38:17Z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liases">
    <vt:lpwstr/>
  </property>
  <property fmtid="{D5CDD505-2E9C-101B-9397-08002B2CF9AE}" pid="4" name="authors">
    <vt:lpwstr/>
  </property>
  <property fmtid="{D5CDD505-2E9C-101B-9397-08002B2CF9AE}" pid="5" name="biblio-config">
    <vt:lpwstr>True</vt:lpwstr>
  </property>
  <property fmtid="{D5CDD505-2E9C-101B-9397-08002B2CF9AE}" pid="6" name="bibliography">
    <vt:lpwstr/>
  </property>
  <property fmtid="{D5CDD505-2E9C-101B-9397-08002B2CF9AE}" pid="7" name="by-affiliation">
    <vt:lpwstr/>
  </property>
  <property fmtid="{D5CDD505-2E9C-101B-9397-08002B2CF9AE}" pid="8" name="by-author">
    <vt:lpwstr/>
  </property>
  <property fmtid="{D5CDD505-2E9C-101B-9397-08002B2CF9AE}" pid="9" name="csl">
    <vt:lpwstr>../Assets/Bib/apa7.csl</vt:lpwstr>
  </property>
  <property fmtid="{D5CDD505-2E9C-101B-9397-08002B2CF9AE}" pid="10" name="exclude">
    <vt:lpwstr/>
  </property>
  <property fmtid="{D5CDD505-2E9C-101B-9397-08002B2CF9AE}" pid="11" name="header-includes">
    <vt:lpwstr/>
  </property>
  <property fmtid="{D5CDD505-2E9C-101B-9397-08002B2CF9AE}" pid="12" name="include-after">
    <vt:lpwstr/>
  </property>
  <property fmtid="{D5CDD505-2E9C-101B-9397-08002B2CF9AE}" pid="13" name="include-before">
    <vt:lpwstr/>
  </property>
  <property fmtid="{D5CDD505-2E9C-101B-9397-08002B2CF9AE}" pid="14" name="labels">
    <vt:lpwstr/>
  </property>
  <property fmtid="{D5CDD505-2E9C-101B-9397-08002B2CF9AE}" pid="15" name="page-layout">
    <vt:lpwstr>full</vt:lpwstr>
  </property>
  <property fmtid="{D5CDD505-2E9C-101B-9397-08002B2CF9AE}" pid="16" name="title-slide-attributes">
    <vt:lpwstr/>
  </property>
  <property fmtid="{D5CDD505-2E9C-101B-9397-08002B2CF9AE}" pid="17" name="toc-title">
    <vt:lpwstr>Table of contents</vt:lpwstr>
  </property>
</Properties>
</file>